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entation.xml" ContentType="application/vnd.openxmlformats-officedocument.presentationml.presentation.main+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85" r:id="rId2"/>
    <p:sldId id="315" r:id="rId3"/>
    <p:sldId id="286" r:id="rId4"/>
    <p:sldId id="330" r:id="rId5"/>
    <p:sldId id="287" r:id="rId6"/>
    <p:sldId id="325" r:id="rId7"/>
    <p:sldId id="298" r:id="rId8"/>
    <p:sldId id="324" r:id="rId9"/>
    <p:sldId id="322" r:id="rId10"/>
    <p:sldId id="323" r:id="rId11"/>
    <p:sldId id="318" r:id="rId12"/>
    <p:sldId id="319" r:id="rId13"/>
    <p:sldId id="320" r:id="rId14"/>
    <p:sldId id="299" r:id="rId15"/>
    <p:sldId id="301" r:id="rId16"/>
    <p:sldId id="309" r:id="rId17"/>
    <p:sldId id="316" r:id="rId18"/>
    <p:sldId id="321" r:id="rId19"/>
    <p:sldId id="328" r:id="rId20"/>
    <p:sldId id="329" r:id="rId21"/>
    <p:sldId id="312" r:id="rId22"/>
    <p:sldId id="326"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00CC"/>
    <a:srgbClr val="008080"/>
    <a:srgbClr val="FFFF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88" autoAdjust="0"/>
    <p:restoredTop sz="81235" autoAdjust="0"/>
  </p:normalViewPr>
  <p:slideViewPr>
    <p:cSldViewPr>
      <p:cViewPr varScale="1">
        <p:scale>
          <a:sx n="90" d="100"/>
          <a:sy n="90" d="100"/>
        </p:scale>
        <p:origin x="2028" y="78"/>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1" d="100"/>
          <a:sy n="61" d="100"/>
        </p:scale>
        <p:origin x="319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openxmlformats.org/officeDocument/2006/relationships/customXml" Target="../customXml/item1.xml"/></Relationships>
</file>

<file path=ppt/_rels/viewProps.xml.rels><?xml version="1.0" encoding="UTF-8" standalone="yes"?>
<Relationships xmlns="http://schemas.openxmlformats.org/package/2006/relationships"><Relationship Id="rId1" Type="http://schemas.openxmlformats.org/officeDocument/2006/relationships/slide" Target="slides/slide1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1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a:p>
        </p:txBody>
      </p:sp>
      <p:sp>
        <p:nvSpPr>
          <p:cNvPr id="31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31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B63E3EAA-D896-49D4-8B1F-BF0919C39C43}" type="slidenum">
              <a:rPr lang="en-US"/>
              <a:pPr>
                <a:defRPr/>
              </a:pPr>
              <a:t>‹#›</a:t>
            </a:fld>
            <a:endParaRPr 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409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a:p>
        </p:txBody>
      </p:sp>
      <p:sp>
        <p:nvSpPr>
          <p:cNvPr id="245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09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CA48BF7F-E25D-4F3B-A935-EA43B05452D2}"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CF4007E1-D3E1-4396-8D49-4A1E276992CE}" type="slidenum">
              <a:rPr lang="en-US" smtClean="0"/>
              <a:pPr/>
              <a:t>1</a:t>
            </a:fld>
            <a:endParaRPr lang="en-US"/>
          </a:p>
        </p:txBody>
      </p:sp>
      <p:sp>
        <p:nvSpPr>
          <p:cNvPr id="25603" name="Rectangle 2"/>
          <p:cNvSpPr>
            <a:spLocks noGrp="1" noRot="1" noChangeAspect="1" noChangeArrowheads="1" noTextEdit="1"/>
          </p:cNvSpPr>
          <p:nvPr>
            <p:ph type="sldImg"/>
          </p:nvPr>
        </p:nvSpPr>
        <p:spPr>
          <a:xfrm>
            <a:off x="1108075" y="654050"/>
            <a:ext cx="4646613" cy="3484563"/>
          </a:xfrm>
          <a:ln/>
        </p:spPr>
      </p:sp>
      <p:sp>
        <p:nvSpPr>
          <p:cNvPr id="25604" name="Rectangle 3"/>
          <p:cNvSpPr>
            <a:spLocks noGrp="1" noChangeArrowheads="1"/>
          </p:cNvSpPr>
          <p:nvPr>
            <p:ph type="body" idx="1"/>
          </p:nvPr>
        </p:nvSpPr>
        <p:spPr>
          <a:xfrm>
            <a:off x="533400" y="4356100"/>
            <a:ext cx="5715000" cy="4138613"/>
          </a:xfrm>
          <a:noFill/>
          <a:ln/>
        </p:spPr>
        <p:txBody>
          <a:bodyPr/>
          <a:lstStyle/>
          <a:p>
            <a:pPr eaLnBrk="1" hangingPunct="1"/>
            <a:r>
              <a:rPr lang="en-US" b="1" dirty="0"/>
              <a:t>Key Message: </a:t>
            </a:r>
            <a:r>
              <a:rPr lang="en-US" dirty="0"/>
              <a:t>Course opening</a:t>
            </a:r>
            <a:endParaRPr lang="en-US" b="1" dirty="0"/>
          </a:p>
          <a:p>
            <a:pPr eaLnBrk="1" hangingPunct="1"/>
            <a:r>
              <a:rPr lang="en-US" b="1" dirty="0"/>
              <a:t>Est. Presentation Time: </a:t>
            </a:r>
            <a:r>
              <a:rPr lang="en-US" dirty="0"/>
              <a:t>As needed</a:t>
            </a:r>
          </a:p>
          <a:p>
            <a:pPr eaLnBrk="1" hangingPunct="1"/>
            <a:r>
              <a:rPr lang="en-US" b="1" dirty="0"/>
              <a:t>Explanation of Cues/Builds: </a:t>
            </a:r>
            <a:r>
              <a:rPr lang="en-US" dirty="0"/>
              <a:t>None</a:t>
            </a:r>
          </a:p>
          <a:p>
            <a:pPr eaLnBrk="1" hangingPunct="1"/>
            <a:r>
              <a:rPr lang="en-US" b="1" dirty="0"/>
              <a:t>Suggested Comments: </a:t>
            </a:r>
            <a:r>
              <a:rPr lang="en-US" dirty="0"/>
              <a:t>Good morning. I would like to welcome you to the Work Zone Traffic Impact Analysis Training Course. My name is (next slide) and I will be your instructor today</a:t>
            </a:r>
          </a:p>
          <a:p>
            <a:pPr eaLnBrk="1" hangingPunct="1"/>
            <a:r>
              <a:rPr lang="en-US" b="1" dirty="0"/>
              <a:t>Suggested Questions: </a:t>
            </a:r>
            <a:r>
              <a:rPr lang="en-US" dirty="0"/>
              <a:t>Why are we here?</a:t>
            </a:r>
            <a:endParaRPr lang="en-US" b="1" dirty="0"/>
          </a:p>
          <a:p>
            <a:pPr eaLnBrk="1" hangingPunct="1"/>
            <a:r>
              <a:rPr lang="en-US" b="1" dirty="0"/>
              <a:t>Additional Information: </a:t>
            </a:r>
            <a:r>
              <a:rPr lang="en-US" dirty="0"/>
              <a:t>Greet students as they come in.</a:t>
            </a:r>
            <a:endParaRPr lang="en-US" b="1" dirty="0"/>
          </a:p>
          <a:p>
            <a:pPr eaLnBrk="1" hangingPunct="1"/>
            <a:r>
              <a:rPr lang="en-US" b="1" dirty="0"/>
              <a:t>Possible Problems: </a:t>
            </a:r>
            <a:r>
              <a:rPr lang="en-US" dirty="0"/>
              <a:t>None</a:t>
            </a:r>
          </a:p>
          <a:p>
            <a:pPr eaLnBrk="1" hangingPunct="1"/>
            <a:r>
              <a:rPr lang="en-US" dirty="0"/>
              <a:t>Image Credit:  ATSSA</a:t>
            </a:r>
          </a:p>
          <a:p>
            <a:pPr eaLnBrk="1" hangingPunct="1"/>
            <a:endParaRPr lang="en-US" sz="18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r>
              <a:rPr lang="en-US" b="1"/>
              <a:t>Key Message: </a:t>
            </a:r>
            <a:r>
              <a:rPr lang="en-US"/>
              <a:t>Discuss course scope/intent</a:t>
            </a:r>
            <a:endParaRPr lang="en-US" b="1"/>
          </a:p>
          <a:p>
            <a:r>
              <a:rPr lang="en-US" b="1"/>
              <a:t>Est. Presentation Time: </a:t>
            </a:r>
            <a:r>
              <a:rPr lang="en-US"/>
              <a:t>Less than 1</a:t>
            </a:r>
            <a:r>
              <a:rPr lang="en-US" b="1"/>
              <a:t> </a:t>
            </a:r>
            <a:r>
              <a:rPr lang="en-US"/>
              <a:t>minute(s)</a:t>
            </a:r>
            <a:endParaRPr lang="en-US" b="1"/>
          </a:p>
          <a:p>
            <a:r>
              <a:rPr lang="en-US" b="1"/>
              <a:t>Explanation of Cues/Builds: </a:t>
            </a:r>
            <a:r>
              <a:rPr lang="en-US"/>
              <a:t>None</a:t>
            </a:r>
          </a:p>
          <a:p>
            <a:r>
              <a:rPr lang="en-US" b="1"/>
              <a:t>Suggested Comments: </a:t>
            </a:r>
            <a:r>
              <a:rPr lang="en-US"/>
              <a:t>Self explanatory</a:t>
            </a:r>
          </a:p>
          <a:p>
            <a:r>
              <a:rPr lang="en-US" b="1"/>
              <a:t>Suggested Questions:</a:t>
            </a:r>
            <a:endParaRPr lang="en-US"/>
          </a:p>
          <a:p>
            <a:r>
              <a:rPr lang="en-US" b="1"/>
              <a:t>Additional Information: </a:t>
            </a:r>
            <a:r>
              <a:rPr lang="en-US"/>
              <a:t>None</a:t>
            </a:r>
          </a:p>
          <a:p>
            <a:r>
              <a:rPr lang="en-US" b="1"/>
              <a:t>Possible Problems: </a:t>
            </a:r>
            <a:r>
              <a:rPr lang="en-US"/>
              <a:t>None</a:t>
            </a:r>
          </a:p>
          <a:p>
            <a:endParaRPr lang="en-US"/>
          </a:p>
        </p:txBody>
      </p:sp>
      <p:sp>
        <p:nvSpPr>
          <p:cNvPr id="33796" name="Slide Number Placeholder 3"/>
          <p:cNvSpPr>
            <a:spLocks noGrp="1"/>
          </p:cNvSpPr>
          <p:nvPr>
            <p:ph type="sldNum" sz="quarter" idx="5"/>
          </p:nvPr>
        </p:nvSpPr>
        <p:spPr>
          <a:noFill/>
        </p:spPr>
        <p:txBody>
          <a:bodyPr/>
          <a:lstStyle/>
          <a:p>
            <a:fld id="{EE85C18E-DA6C-46D0-A4EE-0D2D70066FD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r>
              <a:rPr lang="en-US" b="1"/>
              <a:t>Key Message: </a:t>
            </a:r>
            <a:r>
              <a:rPr lang="en-US"/>
              <a:t>About this course</a:t>
            </a:r>
            <a:endParaRPr lang="en-US" b="1"/>
          </a:p>
          <a:p>
            <a:r>
              <a:rPr lang="en-US" b="1"/>
              <a:t>Est. Presentation Time: </a:t>
            </a:r>
            <a:r>
              <a:rPr lang="en-US"/>
              <a:t>Less than 1</a:t>
            </a:r>
            <a:r>
              <a:rPr lang="en-US" b="1"/>
              <a:t> </a:t>
            </a:r>
            <a:r>
              <a:rPr lang="en-US"/>
              <a:t>minute(s)</a:t>
            </a:r>
            <a:endParaRPr lang="en-US" b="1"/>
          </a:p>
          <a:p>
            <a:r>
              <a:rPr lang="en-US" b="1"/>
              <a:t>Explanation of Cues/Builds: </a:t>
            </a:r>
            <a:r>
              <a:rPr lang="en-US"/>
              <a:t>None</a:t>
            </a:r>
          </a:p>
          <a:p>
            <a:r>
              <a:rPr lang="en-US" b="1"/>
              <a:t>Suggested Comments: </a:t>
            </a:r>
            <a:r>
              <a:rPr lang="en-US"/>
              <a:t>Self explanatory</a:t>
            </a:r>
            <a:endParaRPr lang="en-US" b="1"/>
          </a:p>
          <a:p>
            <a:r>
              <a:rPr lang="en-US" b="1"/>
              <a:t>Suggested Questions: </a:t>
            </a:r>
            <a:r>
              <a:rPr lang="en-US"/>
              <a:t>None</a:t>
            </a:r>
          </a:p>
          <a:p>
            <a:r>
              <a:rPr lang="en-US" b="1"/>
              <a:t>Additional Information:</a:t>
            </a:r>
          </a:p>
          <a:p>
            <a:r>
              <a:rPr lang="en-US" b="1"/>
              <a:t>Possible Problems: </a:t>
            </a:r>
            <a:r>
              <a:rPr lang="en-US"/>
              <a:t>None</a:t>
            </a:r>
          </a:p>
          <a:p>
            <a:endParaRPr lang="en-US"/>
          </a:p>
        </p:txBody>
      </p:sp>
      <p:sp>
        <p:nvSpPr>
          <p:cNvPr id="34820" name="Slide Number Placeholder 3"/>
          <p:cNvSpPr>
            <a:spLocks noGrp="1"/>
          </p:cNvSpPr>
          <p:nvPr>
            <p:ph type="sldNum" sz="quarter" idx="5"/>
          </p:nvPr>
        </p:nvSpPr>
        <p:spPr>
          <a:noFill/>
        </p:spPr>
        <p:txBody>
          <a:bodyPr/>
          <a:lstStyle/>
          <a:p>
            <a:fld id="{D4266B65-BD48-49A9-A240-848506D7707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37D75DED-99F2-40FC-8F4C-2179551CCA0F}" type="slidenum">
              <a:rPr lang="en-US" smtClean="0"/>
              <a:pPr/>
              <a:t>12</a:t>
            </a:fld>
            <a:endParaRPr lang="en-US"/>
          </a:p>
        </p:txBody>
      </p:sp>
      <p:sp>
        <p:nvSpPr>
          <p:cNvPr id="35843" name="Rectangle 2"/>
          <p:cNvSpPr>
            <a:spLocks noGrp="1" noRot="1" noChangeAspect="1" noChangeArrowheads="1" noTextEdit="1"/>
          </p:cNvSpPr>
          <p:nvPr>
            <p:ph type="sldImg"/>
          </p:nvPr>
        </p:nvSpPr>
        <p:spPr>
          <a:xfrm>
            <a:off x="1112838" y="695325"/>
            <a:ext cx="4646612" cy="3484563"/>
          </a:xfrm>
          <a:ln/>
        </p:spPr>
      </p:sp>
      <p:sp>
        <p:nvSpPr>
          <p:cNvPr id="35844" name="Rectangle 3"/>
          <p:cNvSpPr>
            <a:spLocks noGrp="1" noChangeArrowheads="1"/>
          </p:cNvSpPr>
          <p:nvPr>
            <p:ph type="body" idx="1"/>
          </p:nvPr>
        </p:nvSpPr>
        <p:spPr>
          <a:xfrm>
            <a:off x="609600" y="4419600"/>
            <a:ext cx="5715000" cy="4283075"/>
          </a:xfrm>
          <a:noFill/>
          <a:ln/>
        </p:spPr>
        <p:txBody>
          <a:bodyPr/>
          <a:lstStyle/>
          <a:p>
            <a:r>
              <a:rPr lang="en-US" b="1" dirty="0"/>
              <a:t>Key Message: </a:t>
            </a:r>
            <a:r>
              <a:rPr lang="en-US" dirty="0"/>
              <a:t>Introduction of participants</a:t>
            </a:r>
            <a:endParaRPr lang="en-US" b="1" dirty="0"/>
          </a:p>
          <a:p>
            <a:r>
              <a:rPr lang="en-US" b="1" dirty="0"/>
              <a:t>Est. Presentation Time:  </a:t>
            </a:r>
            <a:r>
              <a:rPr lang="en-US" dirty="0"/>
              <a:t>Depending on the number of participants</a:t>
            </a:r>
          </a:p>
          <a:p>
            <a:r>
              <a:rPr lang="en-US" b="1" dirty="0"/>
              <a:t>Explanation of Cues/Builds: </a:t>
            </a:r>
            <a:r>
              <a:rPr lang="en-US" dirty="0"/>
              <a:t>None</a:t>
            </a:r>
          </a:p>
          <a:p>
            <a:r>
              <a:rPr lang="en-US" b="1" dirty="0"/>
              <a:t>Suggested Comments: </a:t>
            </a:r>
            <a:r>
              <a:rPr lang="en-US" dirty="0"/>
              <a:t>Please tell your name, who you work for, the city and state where you work and the type of work you do.</a:t>
            </a:r>
            <a:endParaRPr lang="en-US" b="1" dirty="0"/>
          </a:p>
          <a:p>
            <a:r>
              <a:rPr lang="en-US" b="1" dirty="0"/>
              <a:t>Suggested Questions: </a:t>
            </a:r>
            <a:r>
              <a:rPr lang="en-US" dirty="0"/>
              <a:t>None</a:t>
            </a:r>
          </a:p>
          <a:p>
            <a:r>
              <a:rPr lang="en-US" b="1" dirty="0"/>
              <a:t>Additional Information: </a:t>
            </a:r>
            <a:r>
              <a:rPr lang="en-US" dirty="0"/>
              <a:t>This is important, to know the experience of those in the class. Do not skip it!</a:t>
            </a:r>
            <a:endParaRPr lang="en-US" b="1" dirty="0"/>
          </a:p>
          <a:p>
            <a:r>
              <a:rPr lang="en-US" b="1" dirty="0"/>
              <a:t>Possible Problems: </a:t>
            </a:r>
            <a:r>
              <a:rPr lang="en-US" dirty="0"/>
              <a:t>Keep this moving. If a student starts to ramble, point to the next person and move on. </a:t>
            </a:r>
          </a:p>
          <a:p>
            <a:pPr eaLnBrk="1" hangingPunct="1"/>
            <a:endParaRPr lang="en-US" sz="9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9091F5D9-7FAB-4C53-8853-4331F4CC4CBD}" type="slidenum">
              <a:rPr lang="en-US" smtClean="0"/>
              <a:pPr/>
              <a:t>13</a:t>
            </a:fld>
            <a:endParaRPr lang="en-US"/>
          </a:p>
        </p:txBody>
      </p:sp>
      <p:sp>
        <p:nvSpPr>
          <p:cNvPr id="36867" name="Rectangle 2"/>
          <p:cNvSpPr>
            <a:spLocks noGrp="1" noRot="1" noChangeAspect="1" noChangeArrowheads="1" noTextEdit="1"/>
          </p:cNvSpPr>
          <p:nvPr>
            <p:ph type="sldImg"/>
          </p:nvPr>
        </p:nvSpPr>
        <p:spPr>
          <a:xfrm>
            <a:off x="1112838" y="695325"/>
            <a:ext cx="4646612" cy="3484563"/>
          </a:xfrm>
          <a:ln/>
        </p:spPr>
      </p:sp>
      <p:sp>
        <p:nvSpPr>
          <p:cNvPr id="36868" name="Rectangle 3"/>
          <p:cNvSpPr>
            <a:spLocks noGrp="1" noChangeArrowheads="1"/>
          </p:cNvSpPr>
          <p:nvPr>
            <p:ph type="body" idx="1"/>
          </p:nvPr>
        </p:nvSpPr>
        <p:spPr>
          <a:xfrm>
            <a:off x="533400" y="4572000"/>
            <a:ext cx="5791200" cy="4283075"/>
          </a:xfrm>
          <a:noFill/>
          <a:ln/>
        </p:spPr>
        <p:txBody>
          <a:bodyPr/>
          <a:lstStyle/>
          <a:p>
            <a:r>
              <a:rPr lang="en-US" b="1" dirty="0"/>
              <a:t>Key Message: </a:t>
            </a:r>
            <a:r>
              <a:rPr lang="en-US" dirty="0"/>
              <a:t>Introduce yourself</a:t>
            </a:r>
            <a:endParaRPr lang="en-US" b="1" dirty="0"/>
          </a:p>
          <a:p>
            <a:r>
              <a:rPr lang="en-US" b="1" dirty="0"/>
              <a:t>Est. Presentation Time:  </a:t>
            </a:r>
            <a:r>
              <a:rPr lang="en-US" dirty="0"/>
              <a:t>1-2 minute(s)</a:t>
            </a:r>
            <a:endParaRPr lang="en-US" b="1" dirty="0"/>
          </a:p>
          <a:p>
            <a:r>
              <a:rPr lang="en-US" b="1" dirty="0"/>
              <a:t>Explanation of Cues/Builds: </a:t>
            </a:r>
            <a:r>
              <a:rPr lang="en-US" dirty="0"/>
              <a:t>None</a:t>
            </a:r>
          </a:p>
          <a:p>
            <a:r>
              <a:rPr lang="en-US" b="1" dirty="0"/>
              <a:t>Suggested Comments: </a:t>
            </a:r>
            <a:r>
              <a:rPr lang="en-US" dirty="0"/>
              <a:t>As I said earlier, my name is _______. I have been teaching for ATSSA for ___ years. I got my experience working for _____ where I worked for __ years. You may call me by my first name. </a:t>
            </a:r>
            <a:endParaRPr lang="en-US" b="1" dirty="0"/>
          </a:p>
          <a:p>
            <a:r>
              <a:rPr lang="en-US" b="1" dirty="0"/>
              <a:t>Suggested Questions: </a:t>
            </a:r>
            <a:r>
              <a:rPr lang="en-US" dirty="0"/>
              <a:t>None</a:t>
            </a:r>
          </a:p>
          <a:p>
            <a:r>
              <a:rPr lang="en-US" b="1" dirty="0"/>
              <a:t>Additional Information: </a:t>
            </a:r>
            <a:r>
              <a:rPr lang="en-US" dirty="0"/>
              <a:t>The purpose of this is to establish credibility as an instructor. Limit the experience listed to things related to work zone safety.</a:t>
            </a:r>
            <a:endParaRPr lang="en-US" b="1" dirty="0"/>
          </a:p>
          <a:p>
            <a:r>
              <a:rPr lang="en-US" b="1" dirty="0"/>
              <a:t>Possible Problems: </a:t>
            </a:r>
            <a:r>
              <a:rPr lang="en-US" dirty="0"/>
              <a:t>Too much of a resume here may create the impression that you are above your audience and may be a barrier to communication. Say that you welcome questions.</a:t>
            </a:r>
          </a:p>
          <a:p>
            <a:pPr eaLnBrk="1" hangingPunct="1"/>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67ADAE5A-910B-42CE-89E5-10C7DD4BD82D}" type="slidenum">
              <a:rPr lang="en-US" smtClean="0"/>
              <a:pPr/>
              <a:t>14</a:t>
            </a:fld>
            <a:endParaRPr lang="en-US"/>
          </a:p>
        </p:txBody>
      </p:sp>
      <p:sp>
        <p:nvSpPr>
          <p:cNvPr id="37891" name="Rectangle 2"/>
          <p:cNvSpPr>
            <a:spLocks noGrp="1" noRot="1" noChangeAspect="1" noChangeArrowheads="1" noTextEdit="1"/>
          </p:cNvSpPr>
          <p:nvPr>
            <p:ph type="sldImg"/>
          </p:nvPr>
        </p:nvSpPr>
        <p:spPr>
          <a:xfrm>
            <a:off x="1257300" y="696913"/>
            <a:ext cx="4341813" cy="3255962"/>
          </a:xfrm>
          <a:ln w="12700" cap="flat"/>
        </p:spPr>
      </p:sp>
      <p:sp>
        <p:nvSpPr>
          <p:cNvPr id="37892" name="Rectangle 3"/>
          <p:cNvSpPr>
            <a:spLocks noGrp="1" noChangeArrowheads="1"/>
          </p:cNvSpPr>
          <p:nvPr>
            <p:ph type="body" idx="1"/>
          </p:nvPr>
        </p:nvSpPr>
        <p:spPr>
          <a:xfrm>
            <a:off x="533400" y="4267200"/>
            <a:ext cx="5867400" cy="4114800"/>
          </a:xfrm>
          <a:noFill/>
          <a:ln/>
        </p:spPr>
        <p:txBody>
          <a:bodyPr lIns="92068" tIns="46035" rIns="92068" bIns="46035"/>
          <a:lstStyle/>
          <a:p>
            <a:r>
              <a:rPr lang="en-US" b="1"/>
              <a:t>Key Message: </a:t>
            </a:r>
            <a:r>
              <a:rPr lang="en-US"/>
              <a:t>Discuss course materials</a:t>
            </a:r>
          </a:p>
          <a:p>
            <a:r>
              <a:rPr lang="en-US" b="1"/>
              <a:t>Est. Presentation Time: </a:t>
            </a:r>
            <a:r>
              <a:rPr lang="en-US"/>
              <a:t>1</a:t>
            </a:r>
            <a:r>
              <a:rPr lang="en-US" b="1"/>
              <a:t> </a:t>
            </a:r>
            <a:r>
              <a:rPr lang="en-US"/>
              <a:t>minute(s)</a:t>
            </a:r>
            <a:endParaRPr lang="en-US" b="1"/>
          </a:p>
          <a:p>
            <a:r>
              <a:rPr lang="en-US" b="1"/>
              <a:t>Explanation of Cues/Builds: </a:t>
            </a:r>
            <a:r>
              <a:rPr lang="en-US"/>
              <a:t>None</a:t>
            </a:r>
          </a:p>
          <a:p>
            <a:r>
              <a:rPr lang="en-US" b="1"/>
              <a:t>Suggested Comments: </a:t>
            </a:r>
            <a:r>
              <a:rPr lang="en-US"/>
              <a:t>Self explanatory</a:t>
            </a:r>
            <a:endParaRPr lang="en-US" b="1"/>
          </a:p>
          <a:p>
            <a:r>
              <a:rPr lang="en-US" b="1"/>
              <a:t>Suggested Questions: </a:t>
            </a:r>
            <a:r>
              <a:rPr lang="en-US"/>
              <a:t>None</a:t>
            </a:r>
          </a:p>
          <a:p>
            <a:r>
              <a:rPr lang="en-US" b="1"/>
              <a:t>Additional Information: </a:t>
            </a:r>
            <a:r>
              <a:rPr lang="en-US"/>
              <a:t>None</a:t>
            </a:r>
            <a:endParaRPr lang="en-US" b="1"/>
          </a:p>
          <a:p>
            <a:r>
              <a:rPr lang="en-US" b="1"/>
              <a:t>Possible Problems: </a:t>
            </a:r>
            <a:r>
              <a:rPr lang="en-US"/>
              <a:t>None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8565D2B9-280C-40DF-8849-E7C444A0B4E8}" type="slidenum">
              <a:rPr lang="en-US" smtClean="0"/>
              <a:pPr/>
              <a:t>15</a:t>
            </a:fld>
            <a:endParaRPr lang="en-US"/>
          </a:p>
        </p:txBody>
      </p:sp>
      <p:sp>
        <p:nvSpPr>
          <p:cNvPr id="38915" name="Rectangle 2"/>
          <p:cNvSpPr>
            <a:spLocks noGrp="1" noRot="1" noChangeAspect="1" noChangeArrowheads="1" noTextEdit="1"/>
          </p:cNvSpPr>
          <p:nvPr>
            <p:ph type="sldImg"/>
          </p:nvPr>
        </p:nvSpPr>
        <p:spPr>
          <a:xfrm>
            <a:off x="1108075" y="654050"/>
            <a:ext cx="4646613" cy="3484563"/>
          </a:xfrm>
          <a:ln/>
        </p:spPr>
      </p:sp>
      <p:sp>
        <p:nvSpPr>
          <p:cNvPr id="38916" name="Rectangle 3"/>
          <p:cNvSpPr>
            <a:spLocks noGrp="1" noChangeArrowheads="1"/>
          </p:cNvSpPr>
          <p:nvPr>
            <p:ph type="body" idx="1"/>
          </p:nvPr>
        </p:nvSpPr>
        <p:spPr>
          <a:xfrm>
            <a:off x="457200" y="4356100"/>
            <a:ext cx="5943600" cy="4138613"/>
          </a:xfrm>
          <a:noFill/>
          <a:ln/>
        </p:spPr>
        <p:txBody>
          <a:bodyPr/>
          <a:lstStyle/>
          <a:p>
            <a:r>
              <a:rPr lang="en-US" b="1"/>
              <a:t>Key Message: </a:t>
            </a:r>
            <a:r>
              <a:rPr lang="en-US"/>
              <a:t>Discuss course format and modules</a:t>
            </a:r>
          </a:p>
          <a:p>
            <a:r>
              <a:rPr lang="en-US" b="1"/>
              <a:t>Est. Presentation Time: </a:t>
            </a:r>
            <a:r>
              <a:rPr lang="en-US"/>
              <a:t>3 minute(s)</a:t>
            </a:r>
          </a:p>
          <a:p>
            <a:r>
              <a:rPr lang="en-US" b="1"/>
              <a:t>Explanation of Cues/Builds: </a:t>
            </a:r>
            <a:r>
              <a:rPr lang="en-US"/>
              <a:t>None</a:t>
            </a:r>
          </a:p>
          <a:p>
            <a:r>
              <a:rPr lang="en-US" b="1"/>
              <a:t>Suggested Comments: </a:t>
            </a:r>
            <a:r>
              <a:rPr lang="en-US"/>
              <a:t>These are modules we will cover. The notebook follows the structure of the course, module by module.</a:t>
            </a:r>
          </a:p>
          <a:p>
            <a:r>
              <a:rPr lang="en-US" b="1"/>
              <a:t>Suggested Questions: </a:t>
            </a:r>
            <a:r>
              <a:rPr lang="en-US"/>
              <a:t>None</a:t>
            </a:r>
          </a:p>
          <a:p>
            <a:r>
              <a:rPr lang="en-US" b="1"/>
              <a:t>Additional Information: </a:t>
            </a:r>
            <a:r>
              <a:rPr lang="en-US"/>
              <a:t>Briefly discuss the content of each module and what will be covered. Try to “whet their appetite” with the information to come.</a:t>
            </a:r>
          </a:p>
          <a:p>
            <a:r>
              <a:rPr lang="en-US" b="1"/>
              <a:t>Possible Problems: </a:t>
            </a:r>
            <a:r>
              <a:rPr lang="en-US"/>
              <a:t>Avoid giving details. Do this in general terms and keep moving.</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78374560-AB6D-48B3-8537-DC02CFDF0882}" type="slidenum">
              <a:rPr lang="en-US" smtClean="0"/>
              <a:pPr/>
              <a:t>16</a:t>
            </a:fld>
            <a:endParaRPr lang="en-US"/>
          </a:p>
        </p:txBody>
      </p:sp>
      <p:sp>
        <p:nvSpPr>
          <p:cNvPr id="39939" name="Rectangle 2"/>
          <p:cNvSpPr>
            <a:spLocks noGrp="1" noRot="1" noChangeAspect="1" noChangeArrowheads="1" noTextEdit="1"/>
          </p:cNvSpPr>
          <p:nvPr>
            <p:ph type="sldImg"/>
          </p:nvPr>
        </p:nvSpPr>
        <p:spPr>
          <a:xfrm>
            <a:off x="1146175" y="684213"/>
            <a:ext cx="4572000" cy="3430587"/>
          </a:xfrm>
          <a:ln/>
        </p:spPr>
      </p:sp>
      <p:sp>
        <p:nvSpPr>
          <p:cNvPr id="39940" name="Rectangle 3"/>
          <p:cNvSpPr>
            <a:spLocks noGrp="1" noChangeArrowheads="1"/>
          </p:cNvSpPr>
          <p:nvPr>
            <p:ph type="body" idx="1"/>
          </p:nvPr>
        </p:nvSpPr>
        <p:spPr>
          <a:xfrm>
            <a:off x="685800" y="4343400"/>
            <a:ext cx="5410200" cy="4116388"/>
          </a:xfrm>
          <a:noFill/>
          <a:ln/>
        </p:spPr>
        <p:txBody>
          <a:bodyPr lIns="92135" tIns="46068" rIns="92135" bIns="46068"/>
          <a:lstStyle/>
          <a:p>
            <a:r>
              <a:rPr lang="en-US" b="1"/>
              <a:t>Key Message: </a:t>
            </a:r>
            <a:r>
              <a:rPr lang="en-US"/>
              <a:t>Discuss the exam</a:t>
            </a:r>
            <a:endParaRPr lang="en-US" b="1"/>
          </a:p>
          <a:p>
            <a:r>
              <a:rPr lang="en-US" b="1"/>
              <a:t>Est. Presentation Time: </a:t>
            </a:r>
            <a:r>
              <a:rPr lang="en-US"/>
              <a:t>2 minute(s)</a:t>
            </a:r>
            <a:endParaRPr lang="en-US" b="1"/>
          </a:p>
          <a:p>
            <a:r>
              <a:rPr lang="en-US" b="1"/>
              <a:t>Explanation of Cues/Builds: </a:t>
            </a:r>
            <a:endParaRPr lang="en-US"/>
          </a:p>
          <a:p>
            <a:r>
              <a:rPr lang="en-US" b="1"/>
              <a:t>Suggested Comments: </a:t>
            </a:r>
            <a:r>
              <a:rPr lang="en-US"/>
              <a:t>Self explanatory.</a:t>
            </a:r>
            <a:endParaRPr lang="en-US" b="1"/>
          </a:p>
          <a:p>
            <a:r>
              <a:rPr lang="en-US" b="1"/>
              <a:t>Suggested Questions: </a:t>
            </a:r>
            <a:r>
              <a:rPr lang="en-US"/>
              <a:t>To get 80%, how many questions can you miss and still pass? 5!</a:t>
            </a:r>
          </a:p>
          <a:p>
            <a:r>
              <a:rPr lang="en-US" b="1"/>
              <a:t>Additional Information: </a:t>
            </a:r>
            <a:r>
              <a:rPr lang="en-US"/>
              <a:t>None</a:t>
            </a:r>
            <a:endParaRPr lang="en-US" b="1"/>
          </a:p>
          <a:p>
            <a:r>
              <a:rPr lang="en-US" b="1"/>
              <a:t>Possible Problems: </a:t>
            </a:r>
            <a:r>
              <a:rPr lang="en-US"/>
              <a:t>None</a:t>
            </a:r>
          </a:p>
          <a:p>
            <a:pPr eaLnBrk="1" hangingPunct="1"/>
            <a:endParaRPr lang="en-US" sz="20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F447720C-D51C-4317-B498-752A78A371B2}" type="slidenum">
              <a:rPr lang="en-US" smtClean="0"/>
              <a:pPr/>
              <a:t>17</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r>
              <a:rPr lang="en-US" b="1"/>
              <a:t>Key Message: </a:t>
            </a:r>
            <a:r>
              <a:rPr lang="en-US"/>
              <a:t>Disclaimer</a:t>
            </a:r>
          </a:p>
          <a:p>
            <a:r>
              <a:rPr lang="en-US" b="1"/>
              <a:t>Est. Presentation Time: </a:t>
            </a:r>
            <a:r>
              <a:rPr lang="en-US"/>
              <a:t>Less than 1 minute(s)</a:t>
            </a:r>
            <a:endParaRPr lang="en-US" b="1"/>
          </a:p>
          <a:p>
            <a:r>
              <a:rPr lang="en-US" b="1"/>
              <a:t>Explanation of Cues/Builds: </a:t>
            </a:r>
            <a:r>
              <a:rPr lang="en-US"/>
              <a:t>None</a:t>
            </a:r>
          </a:p>
          <a:p>
            <a:r>
              <a:rPr lang="en-US" b="1"/>
              <a:t>Suggested Comments: </a:t>
            </a:r>
            <a:r>
              <a:rPr lang="en-US"/>
              <a:t>Self explanatory</a:t>
            </a:r>
            <a:endParaRPr lang="en-US" b="1"/>
          </a:p>
          <a:p>
            <a:r>
              <a:rPr lang="en-US" b="1"/>
              <a:t>Suggested Questions: </a:t>
            </a:r>
            <a:r>
              <a:rPr lang="en-US"/>
              <a:t>None</a:t>
            </a:r>
          </a:p>
          <a:p>
            <a:r>
              <a:rPr lang="en-US" b="1"/>
              <a:t>Additional Information: </a:t>
            </a:r>
            <a:r>
              <a:rPr lang="en-US"/>
              <a:t>None</a:t>
            </a:r>
            <a:endParaRPr lang="en-US" b="1"/>
          </a:p>
          <a:p>
            <a:r>
              <a:rPr lang="en-US" b="1"/>
              <a:t>Possible Problems: </a:t>
            </a:r>
            <a:r>
              <a:rPr lang="en-US"/>
              <a:t>Don’t read this, just say it in a fast manner. A humorous tone would help.</a:t>
            </a:r>
          </a:p>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6236CA0E-873E-4325-9971-73431EBCFA06}" type="slidenum">
              <a:rPr lang="en-US" smtClean="0"/>
              <a:pPr/>
              <a:t>18</a:t>
            </a:fld>
            <a:endParaRPr lang="en-US"/>
          </a:p>
        </p:txBody>
      </p:sp>
      <p:sp>
        <p:nvSpPr>
          <p:cNvPr id="41987" name="Rectangle 2"/>
          <p:cNvSpPr>
            <a:spLocks noGrp="1" noRot="1" noChangeAspect="1" noChangeArrowheads="1" noTextEdit="1"/>
          </p:cNvSpPr>
          <p:nvPr>
            <p:ph type="sldImg"/>
          </p:nvPr>
        </p:nvSpPr>
        <p:spPr>
          <a:xfrm>
            <a:off x="1108075" y="654050"/>
            <a:ext cx="4646613" cy="3484563"/>
          </a:xfrm>
          <a:ln/>
        </p:spPr>
      </p:sp>
      <p:sp>
        <p:nvSpPr>
          <p:cNvPr id="41988" name="Rectangle 3"/>
          <p:cNvSpPr>
            <a:spLocks noGrp="1" noChangeArrowheads="1"/>
          </p:cNvSpPr>
          <p:nvPr>
            <p:ph type="body" idx="1"/>
          </p:nvPr>
        </p:nvSpPr>
        <p:spPr>
          <a:xfrm>
            <a:off x="457200" y="4356100"/>
            <a:ext cx="5867400" cy="4138613"/>
          </a:xfrm>
          <a:noFill/>
          <a:ln/>
        </p:spPr>
        <p:txBody>
          <a:bodyPr/>
          <a:lstStyle/>
          <a:p>
            <a:r>
              <a:rPr lang="en-US" b="1"/>
              <a:t>Key Message: </a:t>
            </a:r>
            <a:r>
              <a:rPr lang="en-US"/>
              <a:t>Discuss disclaimer</a:t>
            </a:r>
            <a:endParaRPr lang="en-US" b="1"/>
          </a:p>
          <a:p>
            <a:r>
              <a:rPr lang="en-US" b="1"/>
              <a:t>Est. Presentation Time: </a:t>
            </a:r>
            <a:r>
              <a:rPr lang="en-US"/>
              <a:t>Less than 1 minute(s)</a:t>
            </a:r>
            <a:endParaRPr lang="en-US" b="1"/>
          </a:p>
          <a:p>
            <a:r>
              <a:rPr lang="en-US" b="1"/>
              <a:t>Explanation of Cues/Builds: </a:t>
            </a:r>
            <a:r>
              <a:rPr lang="en-US"/>
              <a:t>None</a:t>
            </a:r>
          </a:p>
          <a:p>
            <a:r>
              <a:rPr lang="en-US" b="1"/>
              <a:t>Suggested Comments: </a:t>
            </a:r>
            <a:r>
              <a:rPr lang="en-US">
                <a:solidFill>
                  <a:srgbClr val="000000"/>
                </a:solidFill>
              </a:rPr>
              <a:t>Any specific mention of specific software and its capabilities is for educational purposes only and should not be considered either an endorsement or a slander</a:t>
            </a:r>
            <a:endParaRPr lang="en-US"/>
          </a:p>
          <a:p>
            <a:r>
              <a:rPr lang="en-US" b="1"/>
              <a:t>Suggested Questions: </a:t>
            </a:r>
            <a:r>
              <a:rPr lang="en-US"/>
              <a:t>None</a:t>
            </a:r>
          </a:p>
          <a:p>
            <a:r>
              <a:rPr lang="en-US" b="1"/>
              <a:t>Additional Information: </a:t>
            </a:r>
            <a:r>
              <a:rPr lang="en-US"/>
              <a:t>None</a:t>
            </a:r>
          </a:p>
          <a:p>
            <a:r>
              <a:rPr lang="en-US" b="1"/>
              <a:t>Possible Problems: </a:t>
            </a:r>
            <a:r>
              <a:rPr lang="en-US"/>
              <a:t>None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r>
              <a:rPr lang="en-US" b="1"/>
              <a:t>Key Message: </a:t>
            </a:r>
            <a:r>
              <a:rPr lang="en-US"/>
              <a:t>Clarify tools discussed</a:t>
            </a:r>
            <a:endParaRPr lang="en-US" b="1"/>
          </a:p>
          <a:p>
            <a:r>
              <a:rPr lang="en-US" b="1"/>
              <a:t>Est. Presentation Time: </a:t>
            </a:r>
            <a:r>
              <a:rPr lang="en-US"/>
              <a:t>Less than 1 minute(s)</a:t>
            </a:r>
            <a:endParaRPr lang="en-US" b="1"/>
          </a:p>
          <a:p>
            <a:r>
              <a:rPr lang="en-US" b="1"/>
              <a:t>Explanation of Cues/Builds: </a:t>
            </a:r>
            <a:r>
              <a:rPr lang="en-US"/>
              <a:t>None</a:t>
            </a:r>
          </a:p>
          <a:p>
            <a:r>
              <a:rPr lang="en-US" b="1"/>
              <a:t>Suggested Comments: </a:t>
            </a:r>
            <a:r>
              <a:rPr lang="en-US"/>
              <a:t>The course will highlight tools developed by the </a:t>
            </a:r>
            <a:r>
              <a:rPr lang="en-US" b="1"/>
              <a:t>public sector. </a:t>
            </a:r>
            <a:r>
              <a:rPr lang="en-US"/>
              <a:t>Privately developed software may also be available and may be mentioned in the course.</a:t>
            </a:r>
          </a:p>
          <a:p>
            <a:r>
              <a:rPr lang="en-US" b="1"/>
              <a:t>Suggested Questions: </a:t>
            </a:r>
            <a:r>
              <a:rPr lang="en-US"/>
              <a:t>None</a:t>
            </a:r>
          </a:p>
          <a:p>
            <a:r>
              <a:rPr lang="en-US" b="1"/>
              <a:t>Additional Information: </a:t>
            </a:r>
            <a:r>
              <a:rPr lang="en-US"/>
              <a:t>None</a:t>
            </a:r>
          </a:p>
          <a:p>
            <a:r>
              <a:rPr lang="en-US" b="1"/>
              <a:t>Possible Problems: </a:t>
            </a:r>
            <a:r>
              <a:rPr lang="en-US"/>
              <a:t>None</a:t>
            </a:r>
          </a:p>
          <a:p>
            <a:endParaRPr lang="en-US"/>
          </a:p>
        </p:txBody>
      </p:sp>
      <p:sp>
        <p:nvSpPr>
          <p:cNvPr id="43012" name="Slide Number Placeholder 3"/>
          <p:cNvSpPr>
            <a:spLocks noGrp="1"/>
          </p:cNvSpPr>
          <p:nvPr>
            <p:ph type="sldNum" sz="quarter" idx="5"/>
          </p:nvPr>
        </p:nvSpPr>
        <p:spPr>
          <a:noFill/>
        </p:spPr>
        <p:txBody>
          <a:bodyPr/>
          <a:lstStyle/>
          <a:p>
            <a:fld id="{D292F61E-10C6-4E40-86A0-F85664049ACA}"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BAE14F17-3265-4676-A800-529F62FE7A35}" type="slidenum">
              <a:rPr lang="en-US" smtClean="0"/>
              <a:pPr/>
              <a:t>2</a:t>
            </a:fld>
            <a:endParaRPr 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r>
              <a:rPr lang="en-US" b="1"/>
              <a:t>Key Message: </a:t>
            </a:r>
            <a:r>
              <a:rPr lang="en-US"/>
              <a:t>FHWA disclaimer</a:t>
            </a:r>
          </a:p>
          <a:p>
            <a:r>
              <a:rPr lang="en-US" b="1"/>
              <a:t>Est. Presentation Time: </a:t>
            </a:r>
            <a:r>
              <a:rPr lang="en-US"/>
              <a:t>Less than 1 minute(s)</a:t>
            </a:r>
            <a:endParaRPr lang="en-US" b="1"/>
          </a:p>
          <a:p>
            <a:r>
              <a:rPr lang="en-US" b="1"/>
              <a:t>Explanation of Cues/Builds: </a:t>
            </a:r>
            <a:r>
              <a:rPr lang="en-US"/>
              <a:t>None</a:t>
            </a:r>
          </a:p>
          <a:p>
            <a:r>
              <a:rPr lang="en-US" b="1"/>
              <a:t>Suggested Comments: </a:t>
            </a:r>
            <a:r>
              <a:rPr lang="en-US"/>
              <a:t>Self explanatory</a:t>
            </a:r>
            <a:endParaRPr lang="en-US" b="1"/>
          </a:p>
          <a:p>
            <a:r>
              <a:rPr lang="en-US" b="1"/>
              <a:t>Suggested Questions: </a:t>
            </a:r>
            <a:r>
              <a:rPr lang="en-US"/>
              <a:t>None</a:t>
            </a:r>
          </a:p>
          <a:p>
            <a:r>
              <a:rPr lang="en-US" b="1"/>
              <a:t>Additional Information: </a:t>
            </a:r>
            <a:r>
              <a:rPr lang="en-US"/>
              <a:t>Information about the grant can be found at www.atssa.com</a:t>
            </a:r>
            <a:endParaRPr lang="en-US" b="1"/>
          </a:p>
          <a:p>
            <a:r>
              <a:rPr lang="en-US" b="1"/>
              <a:t>Possible Problems: </a:t>
            </a:r>
            <a:r>
              <a:rPr lang="en-US"/>
              <a:t>None</a:t>
            </a:r>
          </a:p>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r>
              <a:rPr lang="en-US" b="1"/>
              <a:t>Key Message: </a:t>
            </a:r>
            <a:r>
              <a:rPr lang="en-US"/>
              <a:t>Discuss where to obtain the software discussed</a:t>
            </a:r>
            <a:endParaRPr lang="en-US" b="1"/>
          </a:p>
          <a:p>
            <a:r>
              <a:rPr lang="en-US" b="1"/>
              <a:t>Est. Presentation Time: </a:t>
            </a:r>
            <a:r>
              <a:rPr lang="en-US"/>
              <a:t>Less than 1 minute(s)</a:t>
            </a:r>
            <a:endParaRPr lang="en-US" b="1"/>
          </a:p>
          <a:p>
            <a:r>
              <a:rPr lang="en-US" b="1"/>
              <a:t>Explanation of Cues/Builds: </a:t>
            </a:r>
            <a:r>
              <a:rPr lang="en-US"/>
              <a:t>None</a:t>
            </a:r>
          </a:p>
          <a:p>
            <a:r>
              <a:rPr lang="en-US" b="1"/>
              <a:t>Suggested Comments: </a:t>
            </a:r>
            <a:r>
              <a:rPr lang="en-US"/>
              <a:t>Some of the software discussed in this course may be obtained from the FHWA software distribution centers shown on the screen. Even if the software was developed by the Government, fees to obtain and support the software may apply.</a:t>
            </a:r>
          </a:p>
          <a:p>
            <a:r>
              <a:rPr lang="en-US" b="1"/>
              <a:t>Suggested Questions: </a:t>
            </a:r>
            <a:r>
              <a:rPr lang="en-US"/>
              <a:t>None</a:t>
            </a:r>
          </a:p>
          <a:p>
            <a:pPr marL="0" lvl="2"/>
            <a:r>
              <a:rPr lang="en-US" b="1"/>
              <a:t>Additional Information: </a:t>
            </a:r>
            <a:r>
              <a:rPr lang="en-US"/>
              <a:t>http://mctrans.ce.ufl.edu/, http://www.kutc.ku.edu/cgiwrap/kutc/pctrans/index.php</a:t>
            </a:r>
          </a:p>
          <a:p>
            <a:r>
              <a:rPr lang="en-US" b="1"/>
              <a:t>Possible Problems: </a:t>
            </a:r>
            <a:r>
              <a:rPr lang="en-US"/>
              <a:t>None</a:t>
            </a:r>
          </a:p>
          <a:p>
            <a:endParaRPr lang="en-US"/>
          </a:p>
        </p:txBody>
      </p:sp>
      <p:sp>
        <p:nvSpPr>
          <p:cNvPr id="44036" name="Slide Number Placeholder 3"/>
          <p:cNvSpPr>
            <a:spLocks noGrp="1"/>
          </p:cNvSpPr>
          <p:nvPr>
            <p:ph type="sldNum" sz="quarter" idx="5"/>
          </p:nvPr>
        </p:nvSpPr>
        <p:spPr>
          <a:noFill/>
        </p:spPr>
        <p:txBody>
          <a:bodyPr/>
          <a:lstStyle/>
          <a:p>
            <a:fld id="{B9B8CD8D-CFAB-43F8-97E9-4D6C57F98FD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16CCAF07-28D9-4352-A639-52FD154F4056}" type="slidenum">
              <a:rPr lang="en-US" smtClean="0"/>
              <a:pPr/>
              <a:t>21</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r>
              <a:rPr lang="en-US" b="1"/>
              <a:t>Key Message: </a:t>
            </a:r>
            <a:r>
              <a:rPr lang="en-US"/>
              <a:t>Explain the “parking lot”</a:t>
            </a:r>
            <a:endParaRPr lang="en-US" b="1"/>
          </a:p>
          <a:p>
            <a:r>
              <a:rPr lang="en-US" b="1"/>
              <a:t>Est. Presentation Time: </a:t>
            </a:r>
            <a:r>
              <a:rPr lang="en-US"/>
              <a:t>2 minute(s)</a:t>
            </a:r>
            <a:endParaRPr lang="en-US" b="1"/>
          </a:p>
          <a:p>
            <a:r>
              <a:rPr lang="en-US" b="1"/>
              <a:t>Explanation of Cues/Builds: </a:t>
            </a:r>
            <a:r>
              <a:rPr lang="en-US"/>
              <a:t>None</a:t>
            </a:r>
          </a:p>
          <a:p>
            <a:r>
              <a:rPr lang="en-US" b="1"/>
              <a:t>Suggested Comments: </a:t>
            </a:r>
            <a:r>
              <a:rPr lang="en-US"/>
              <a:t>As we go through the class, for sure you will have questions. If you ask a question about a topic that we will discuss later, rather than discussing the topic then, we will “park it” by writing it down in the flip chart, so we do not forget. At the end of the course, we will review the “parking lot” to make sure the question was answered.</a:t>
            </a:r>
          </a:p>
          <a:p>
            <a:r>
              <a:rPr lang="en-US" b="1"/>
              <a:t>Suggested Questions: </a:t>
            </a:r>
            <a:r>
              <a:rPr lang="en-US"/>
              <a:t>None</a:t>
            </a:r>
          </a:p>
          <a:p>
            <a:r>
              <a:rPr lang="en-US" b="1"/>
              <a:t>Additional Information: </a:t>
            </a:r>
            <a:r>
              <a:rPr lang="en-US"/>
              <a:t>Remember this concept may have been used in the TCT course, so keep this brief.</a:t>
            </a:r>
          </a:p>
          <a:p>
            <a:r>
              <a:rPr lang="en-US" b="1"/>
              <a:t>Possible Problems: </a:t>
            </a:r>
            <a:r>
              <a:rPr lang="en-US"/>
              <a:t>If there is no flip chart, use a corner of a blackboard or ask a student to keep a list of questions. You may also have a PowerPoint file open to serve as a “parking lot”.</a:t>
            </a:r>
          </a:p>
          <a:p>
            <a:pPr eaLnBrk="1" hangingPunct="1"/>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r>
              <a:rPr lang="en-US" b="1"/>
              <a:t>Key Message: </a:t>
            </a:r>
            <a:r>
              <a:rPr lang="en-US"/>
              <a:t>Housekeeping</a:t>
            </a:r>
            <a:endParaRPr lang="en-US" b="1"/>
          </a:p>
          <a:p>
            <a:r>
              <a:rPr lang="en-US" b="1"/>
              <a:t>Est. Presentation Time: </a:t>
            </a:r>
            <a:r>
              <a:rPr lang="en-US"/>
              <a:t>2 minute(s)</a:t>
            </a:r>
            <a:endParaRPr lang="en-US" b="1"/>
          </a:p>
          <a:p>
            <a:r>
              <a:rPr lang="en-US" b="1"/>
              <a:t>Explanation of Cues/Builds: </a:t>
            </a:r>
            <a:r>
              <a:rPr lang="en-US"/>
              <a:t>None</a:t>
            </a:r>
          </a:p>
          <a:p>
            <a:r>
              <a:rPr lang="en-US" b="1"/>
              <a:t>Suggested Comments: </a:t>
            </a:r>
            <a:r>
              <a:rPr lang="en-US"/>
              <a:t>Let’s go over our logistics. Self explanatory.</a:t>
            </a:r>
          </a:p>
          <a:p>
            <a:r>
              <a:rPr lang="en-US" b="1"/>
              <a:t>Suggested Questions: </a:t>
            </a:r>
            <a:r>
              <a:rPr lang="en-US"/>
              <a:t>None</a:t>
            </a:r>
          </a:p>
          <a:p>
            <a:r>
              <a:rPr lang="en-US" b="1"/>
              <a:t>Additional Information: </a:t>
            </a:r>
            <a:r>
              <a:rPr lang="en-US"/>
              <a:t>None</a:t>
            </a:r>
          </a:p>
          <a:p>
            <a:r>
              <a:rPr lang="en-US" b="1"/>
              <a:t>Possible Problems: </a:t>
            </a:r>
            <a:r>
              <a:rPr lang="en-US"/>
              <a:t>None</a:t>
            </a:r>
          </a:p>
          <a:p>
            <a:endParaRPr lang="en-US"/>
          </a:p>
        </p:txBody>
      </p:sp>
      <p:sp>
        <p:nvSpPr>
          <p:cNvPr id="46084" name="Slide Number Placeholder 3"/>
          <p:cNvSpPr>
            <a:spLocks noGrp="1"/>
          </p:cNvSpPr>
          <p:nvPr>
            <p:ph type="sldNum" sz="quarter" idx="5"/>
          </p:nvPr>
        </p:nvSpPr>
        <p:spPr>
          <a:noFill/>
        </p:spPr>
        <p:txBody>
          <a:bodyPr/>
          <a:lstStyle/>
          <a:p>
            <a:fld id="{61070C35-40C2-434A-8F93-0E48BF310005}" type="slidenum">
              <a:rPr lang="en-US" smtClean="0"/>
              <a:pPr/>
              <a:t>22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4C1A3DBA-7834-4D20-8DA8-3871868693F1}" type="slidenum">
              <a:rPr lang="en-US" smtClean="0"/>
              <a:pPr/>
              <a:t>3</a:t>
            </a:fld>
            <a:endParaRPr lang="en-US"/>
          </a:p>
        </p:txBody>
      </p:sp>
      <p:sp>
        <p:nvSpPr>
          <p:cNvPr id="26627" name="Rectangle 2"/>
          <p:cNvSpPr>
            <a:spLocks noGrp="1" noRot="1" noChangeAspect="1" noChangeArrowheads="1" noTextEdit="1"/>
          </p:cNvSpPr>
          <p:nvPr>
            <p:ph type="sldImg"/>
          </p:nvPr>
        </p:nvSpPr>
        <p:spPr>
          <a:xfrm>
            <a:off x="1112838" y="695325"/>
            <a:ext cx="4646612" cy="3484563"/>
          </a:xfrm>
          <a:ln/>
        </p:spPr>
      </p:sp>
      <p:sp>
        <p:nvSpPr>
          <p:cNvPr id="26628" name="Rectangle 3"/>
          <p:cNvSpPr>
            <a:spLocks noGrp="1" noChangeArrowheads="1"/>
          </p:cNvSpPr>
          <p:nvPr>
            <p:ph type="body" idx="1"/>
          </p:nvPr>
        </p:nvSpPr>
        <p:spPr>
          <a:xfrm>
            <a:off x="609600" y="4495800"/>
            <a:ext cx="5715000" cy="4283075"/>
          </a:xfrm>
          <a:noFill/>
          <a:ln/>
        </p:spPr>
        <p:txBody>
          <a:bodyPr/>
          <a:lstStyle/>
          <a:p>
            <a:pPr eaLnBrk="1" hangingPunct="1"/>
            <a:r>
              <a:rPr lang="en-US" b="1" dirty="0"/>
              <a:t>Key Message: </a:t>
            </a:r>
            <a:r>
              <a:rPr lang="en-US" dirty="0"/>
              <a:t>Introduce yourself</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My name is ____. I will be your instructor today. I will tell you a bit more about myself later. Please write down your instructor’s name!</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p>
          <a:p>
            <a:pPr eaLnBrk="1" hangingPunct="1"/>
            <a:r>
              <a:rPr lang="en-US" b="1" dirty="0"/>
              <a:t>Possible Problems: </a:t>
            </a:r>
            <a:r>
              <a:rPr lang="en-US" dirty="0"/>
              <a:t>Avoid telling your experience and credentials here. This will be done a bit later.</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BAE14F17-3265-4676-A800-529F62FE7A35}" type="slidenum">
              <a:rPr lang="en-US" smtClean="0"/>
              <a:pPr/>
              <a:t>4</a:t>
            </a:fld>
            <a:endParaRPr 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r>
              <a:rPr lang="en-US" b="1"/>
              <a:t>Key Message: </a:t>
            </a:r>
            <a:r>
              <a:rPr lang="en-US"/>
              <a:t>FHWA disclaimer</a:t>
            </a:r>
          </a:p>
          <a:p>
            <a:r>
              <a:rPr lang="en-US" b="1"/>
              <a:t>Est. Presentation Time: </a:t>
            </a:r>
            <a:r>
              <a:rPr lang="en-US"/>
              <a:t>Less than 1 minute(s)</a:t>
            </a:r>
            <a:endParaRPr lang="en-US" b="1"/>
          </a:p>
          <a:p>
            <a:r>
              <a:rPr lang="en-US" b="1"/>
              <a:t>Explanation of Cues/Builds: </a:t>
            </a:r>
            <a:r>
              <a:rPr lang="en-US"/>
              <a:t>None</a:t>
            </a:r>
          </a:p>
          <a:p>
            <a:r>
              <a:rPr lang="en-US" b="1"/>
              <a:t>Suggested Comments: </a:t>
            </a:r>
            <a:r>
              <a:rPr lang="en-US"/>
              <a:t>Self explanatory</a:t>
            </a:r>
            <a:endParaRPr lang="en-US" b="1"/>
          </a:p>
          <a:p>
            <a:r>
              <a:rPr lang="en-US" b="1"/>
              <a:t>Suggested Questions: </a:t>
            </a:r>
            <a:r>
              <a:rPr lang="en-US"/>
              <a:t>None</a:t>
            </a:r>
          </a:p>
          <a:p>
            <a:r>
              <a:rPr lang="en-US" b="1"/>
              <a:t>Additional Information: </a:t>
            </a:r>
            <a:r>
              <a:rPr lang="en-US"/>
              <a:t>Information about the grant can be found at www.atssa.com</a:t>
            </a:r>
            <a:endParaRPr lang="en-US" b="1"/>
          </a:p>
          <a:p>
            <a:r>
              <a:rPr lang="en-US" b="1"/>
              <a:t>Possible Problems: </a:t>
            </a:r>
            <a:r>
              <a:rPr lang="en-US"/>
              <a:t>None</a:t>
            </a:r>
          </a:p>
          <a:p>
            <a:endParaRPr lang="en-US"/>
          </a:p>
        </p:txBody>
      </p:sp>
    </p:spTree>
    <p:extLst>
      <p:ext uri="{BB962C8B-B14F-4D97-AF65-F5344CB8AC3E}">
        <p14:creationId xmlns:p14="http://schemas.microsoft.com/office/powerpoint/2010/main" val="37724313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91B9FAC1-8E38-4D81-B30F-088759A98295}" type="slidenum">
              <a:rPr lang="en-US" smtClean="0"/>
              <a:pPr/>
              <a:t>5</a:t>
            </a:fld>
            <a:endParaRPr lang="en-US"/>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r>
              <a:rPr lang="en-US" b="1"/>
              <a:t>Key Message: </a:t>
            </a:r>
            <a:r>
              <a:rPr lang="en-US"/>
              <a:t>Introduce ATSSA</a:t>
            </a:r>
            <a:endParaRPr lang="en-US" b="1"/>
          </a:p>
          <a:p>
            <a:pPr eaLnBrk="1" hangingPunct="1"/>
            <a:r>
              <a:rPr lang="en-US" b="1"/>
              <a:t>Est. Presentation Time: </a:t>
            </a:r>
            <a:r>
              <a:rPr lang="en-US"/>
              <a:t>Less than 1 minute(s)</a:t>
            </a:r>
            <a:endParaRPr lang="en-US" b="1"/>
          </a:p>
          <a:p>
            <a:pPr eaLnBrk="1" hangingPunct="1"/>
            <a:r>
              <a:rPr lang="en-US" b="1"/>
              <a:t>Explanation of Cues/Builds: </a:t>
            </a:r>
            <a:r>
              <a:rPr lang="en-US"/>
              <a:t>None</a:t>
            </a:r>
          </a:p>
          <a:p>
            <a:pPr eaLnBrk="1" hangingPunct="1"/>
            <a:r>
              <a:rPr lang="en-US" b="1"/>
              <a:t>Suggested Comments: </a:t>
            </a:r>
            <a:r>
              <a:rPr lang="en-US"/>
              <a:t>This course is presented by the American Traffic Safety Services Association, or ATSSA, the national leader in work zone training. ATSSA’s mission is to improve traffic safety through training.  Thank you for choosing ATSSA for your training needs.</a:t>
            </a:r>
          </a:p>
          <a:p>
            <a:pPr eaLnBrk="1" hangingPunct="1"/>
            <a:r>
              <a:rPr lang="en-US" b="1"/>
              <a:t>Suggested Questions: </a:t>
            </a:r>
            <a:r>
              <a:rPr lang="en-US"/>
              <a:t>None</a:t>
            </a:r>
          </a:p>
          <a:p>
            <a:pPr eaLnBrk="1" hangingPunct="1"/>
            <a:r>
              <a:rPr lang="en-US" b="1"/>
              <a:t>Additional Information: </a:t>
            </a:r>
            <a:r>
              <a:rPr lang="en-US"/>
              <a:t>None</a:t>
            </a:r>
            <a:endParaRPr lang="en-US" b="1"/>
          </a:p>
          <a:p>
            <a:pPr eaLnBrk="1" hangingPunct="1"/>
            <a:r>
              <a:rPr lang="en-US" b="1"/>
              <a:t>Possible Problems: </a:t>
            </a:r>
            <a:r>
              <a:rPr lang="en-US"/>
              <a:t>None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p:spPr>
        <p:txBody>
          <a:bodyPr/>
          <a:lstStyle/>
          <a:p>
            <a:r>
              <a:rPr lang="en-US" b="1"/>
              <a:t>Key Message: </a:t>
            </a:r>
            <a:r>
              <a:rPr lang="en-US"/>
              <a:t>Discuss course’s goal</a:t>
            </a:r>
            <a:endParaRPr lang="en-US" b="1"/>
          </a:p>
          <a:p>
            <a:r>
              <a:rPr lang="en-US" b="1"/>
              <a:t>Est. Presentation Time: </a:t>
            </a:r>
            <a:r>
              <a:rPr lang="en-US"/>
              <a:t>Less than 1</a:t>
            </a:r>
            <a:r>
              <a:rPr lang="en-US" b="1"/>
              <a:t> </a:t>
            </a:r>
            <a:r>
              <a:rPr lang="en-US"/>
              <a:t>minute(s)</a:t>
            </a:r>
            <a:endParaRPr lang="en-US" b="1"/>
          </a:p>
          <a:p>
            <a:r>
              <a:rPr lang="en-US" b="1"/>
              <a:t>Explanation of Cues/Builds: </a:t>
            </a:r>
            <a:r>
              <a:rPr lang="en-US"/>
              <a:t>None</a:t>
            </a:r>
          </a:p>
          <a:p>
            <a:r>
              <a:rPr lang="en-US" b="1"/>
              <a:t>Suggested Comments: </a:t>
            </a:r>
            <a:r>
              <a:rPr lang="en-US"/>
              <a:t>Self explanatory</a:t>
            </a:r>
            <a:endParaRPr lang="en-US" b="1"/>
          </a:p>
          <a:p>
            <a:r>
              <a:rPr lang="en-US" b="1"/>
              <a:t>Suggested Questions: </a:t>
            </a:r>
            <a:r>
              <a:rPr lang="en-US"/>
              <a:t>None</a:t>
            </a:r>
          </a:p>
          <a:p>
            <a:r>
              <a:rPr lang="en-US" b="1"/>
              <a:t>Additional Information:</a:t>
            </a:r>
          </a:p>
          <a:p>
            <a:r>
              <a:rPr lang="en-US" b="1"/>
              <a:t>Possible Problems:</a:t>
            </a:r>
            <a:endParaRPr lang="en-US"/>
          </a:p>
          <a:p>
            <a:endParaRPr lang="en-US"/>
          </a:p>
        </p:txBody>
      </p:sp>
      <p:sp>
        <p:nvSpPr>
          <p:cNvPr id="29700" name="Slide Number Placeholder 3"/>
          <p:cNvSpPr>
            <a:spLocks noGrp="1"/>
          </p:cNvSpPr>
          <p:nvPr>
            <p:ph type="sldNum" sz="quarter" idx="5"/>
          </p:nvPr>
        </p:nvSpPr>
        <p:spPr>
          <a:noFill/>
        </p:spPr>
        <p:txBody>
          <a:bodyPr/>
          <a:lstStyle/>
          <a:p>
            <a:fld id="{BCCDEF6F-098D-466B-AD40-DA0FDB7A417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F78AD658-3ADB-475A-9B78-65A52E07B479}" type="slidenum">
              <a:rPr lang="en-US" smtClean="0"/>
              <a:pPr/>
              <a:t>7</a:t>
            </a:fld>
            <a:endParaRPr lang="en-US"/>
          </a:p>
        </p:txBody>
      </p:sp>
      <p:sp>
        <p:nvSpPr>
          <p:cNvPr id="30723" name="Rectangle 2"/>
          <p:cNvSpPr>
            <a:spLocks noGrp="1" noRot="1" noChangeAspect="1" noChangeArrowheads="1" noTextEdit="1"/>
          </p:cNvSpPr>
          <p:nvPr>
            <p:ph type="sldImg"/>
          </p:nvPr>
        </p:nvSpPr>
        <p:spPr>
          <a:xfrm>
            <a:off x="1108075" y="654050"/>
            <a:ext cx="4646613" cy="3484563"/>
          </a:xfrm>
          <a:ln/>
        </p:spPr>
      </p:sp>
      <p:sp>
        <p:nvSpPr>
          <p:cNvPr id="30724" name="Rectangle 3"/>
          <p:cNvSpPr>
            <a:spLocks noGrp="1" noChangeArrowheads="1"/>
          </p:cNvSpPr>
          <p:nvPr>
            <p:ph type="body" idx="1"/>
          </p:nvPr>
        </p:nvSpPr>
        <p:spPr>
          <a:xfrm>
            <a:off x="457200" y="4343400"/>
            <a:ext cx="5867400" cy="4138613"/>
          </a:xfrm>
          <a:noFill/>
          <a:ln/>
        </p:spPr>
        <p:txBody>
          <a:bodyPr/>
          <a:lstStyle/>
          <a:p>
            <a:r>
              <a:rPr lang="en-US" b="1"/>
              <a:t>Key Message: </a:t>
            </a:r>
            <a:r>
              <a:rPr lang="en-US"/>
              <a:t>Discuss course objectives</a:t>
            </a:r>
            <a:endParaRPr lang="en-US" b="1"/>
          </a:p>
          <a:p>
            <a:r>
              <a:rPr lang="en-US" b="1"/>
              <a:t>Est. Presentation Time: </a:t>
            </a:r>
            <a:r>
              <a:rPr lang="en-US"/>
              <a:t>1-2 minute(s)</a:t>
            </a:r>
            <a:endParaRPr lang="en-US" b="1"/>
          </a:p>
          <a:p>
            <a:r>
              <a:rPr lang="en-US" b="1"/>
              <a:t>Explanation of Cues/Builds: </a:t>
            </a:r>
            <a:r>
              <a:rPr lang="en-US"/>
              <a:t>None</a:t>
            </a:r>
          </a:p>
          <a:p>
            <a:r>
              <a:rPr lang="en-US" b="1"/>
              <a:t>Suggested Comments: </a:t>
            </a:r>
            <a:r>
              <a:rPr lang="en-US"/>
              <a:t>These are the things you will be able to do after completing this course.</a:t>
            </a:r>
          </a:p>
          <a:p>
            <a:r>
              <a:rPr lang="en-US" b="1"/>
              <a:t>Suggested Questions:</a:t>
            </a:r>
            <a:endParaRPr lang="en-US"/>
          </a:p>
          <a:p>
            <a:r>
              <a:rPr lang="en-US" b="1"/>
              <a:t>Additional Information: </a:t>
            </a:r>
            <a:r>
              <a:rPr lang="en-US"/>
              <a:t>The goal of the one-day “Work Zone Traffic Impact Analysis” course is to enable participants to describe how available microcomputer software tools can be used to assess and evaluate the impact of highway work zones on mobility.</a:t>
            </a:r>
          </a:p>
          <a:p>
            <a:r>
              <a:rPr lang="en-US" b="1"/>
              <a:t>Possible Problems: </a:t>
            </a:r>
            <a:r>
              <a:rPr lang="en-US"/>
              <a:t>None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1DBB9194-8951-4342-BD09-8A6B778F072F}" type="slidenum">
              <a:rPr lang="en-US" smtClean="0"/>
              <a:pPr/>
              <a:t>8</a:t>
            </a:fld>
            <a:endParaRPr lang="en-US"/>
          </a:p>
        </p:txBody>
      </p:sp>
      <p:sp>
        <p:nvSpPr>
          <p:cNvPr id="31747" name="Rectangle 2"/>
          <p:cNvSpPr>
            <a:spLocks noGrp="1" noRot="1" noChangeAspect="1" noChangeArrowheads="1" noTextEdit="1"/>
          </p:cNvSpPr>
          <p:nvPr>
            <p:ph type="sldImg"/>
          </p:nvPr>
        </p:nvSpPr>
        <p:spPr>
          <a:xfrm>
            <a:off x="1108075" y="654050"/>
            <a:ext cx="4646613" cy="3484563"/>
          </a:xfrm>
          <a:ln/>
        </p:spPr>
      </p:sp>
      <p:sp>
        <p:nvSpPr>
          <p:cNvPr id="31748" name="Rectangle 3"/>
          <p:cNvSpPr>
            <a:spLocks noGrp="1" noChangeArrowheads="1"/>
          </p:cNvSpPr>
          <p:nvPr>
            <p:ph type="body" idx="1"/>
          </p:nvPr>
        </p:nvSpPr>
        <p:spPr>
          <a:xfrm>
            <a:off x="609600" y="4343400"/>
            <a:ext cx="5791200" cy="4138613"/>
          </a:xfrm>
          <a:noFill/>
          <a:ln/>
        </p:spPr>
        <p:txBody>
          <a:bodyPr/>
          <a:lstStyle/>
          <a:p>
            <a:r>
              <a:rPr lang="en-US" b="1"/>
              <a:t>Key Message: </a:t>
            </a:r>
            <a:r>
              <a:rPr lang="en-US"/>
              <a:t>Discuss course objectives</a:t>
            </a:r>
            <a:endParaRPr lang="en-US" b="1"/>
          </a:p>
          <a:p>
            <a:r>
              <a:rPr lang="en-US" b="1"/>
              <a:t>Est. Presentation Time: </a:t>
            </a:r>
            <a:r>
              <a:rPr lang="en-US"/>
              <a:t>Less than 1</a:t>
            </a:r>
            <a:r>
              <a:rPr lang="en-US" b="1"/>
              <a:t> </a:t>
            </a:r>
            <a:r>
              <a:rPr lang="en-US"/>
              <a:t>minute(s)</a:t>
            </a:r>
            <a:endParaRPr lang="en-US" b="1"/>
          </a:p>
          <a:p>
            <a:r>
              <a:rPr lang="en-US" b="1"/>
              <a:t>Explanation of Cues/Builds: </a:t>
            </a:r>
            <a:r>
              <a:rPr lang="en-US"/>
              <a:t>None</a:t>
            </a:r>
          </a:p>
          <a:p>
            <a:r>
              <a:rPr lang="en-US" b="1"/>
              <a:t>Suggested Comments: </a:t>
            </a:r>
            <a:r>
              <a:rPr lang="en-US"/>
              <a:t>These are the things you will be able to do after completing this course.</a:t>
            </a:r>
          </a:p>
          <a:p>
            <a:r>
              <a:rPr lang="en-US" b="1"/>
              <a:t>Suggested Questions:</a:t>
            </a:r>
            <a:endParaRPr lang="en-US"/>
          </a:p>
          <a:p>
            <a:r>
              <a:rPr lang="en-US" b="1"/>
              <a:t>Additional Information: </a:t>
            </a:r>
            <a:r>
              <a:rPr lang="en-US"/>
              <a:t>None</a:t>
            </a:r>
          </a:p>
          <a:p>
            <a:r>
              <a:rPr lang="en-US" b="1"/>
              <a:t>Possible Problems: </a:t>
            </a:r>
            <a:r>
              <a:rPr lang="en-US"/>
              <a:t>None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r>
              <a:rPr lang="en-US" b="1"/>
              <a:t>Key Message: </a:t>
            </a:r>
            <a:r>
              <a:rPr lang="en-US"/>
              <a:t>Discuss course scope/intent</a:t>
            </a:r>
            <a:endParaRPr lang="en-US" b="1"/>
          </a:p>
          <a:p>
            <a:r>
              <a:rPr lang="en-US" b="1"/>
              <a:t>Est. Presentation Time: </a:t>
            </a:r>
            <a:r>
              <a:rPr lang="en-US"/>
              <a:t>Less than 1</a:t>
            </a:r>
            <a:r>
              <a:rPr lang="en-US" b="1"/>
              <a:t> </a:t>
            </a:r>
            <a:r>
              <a:rPr lang="en-US"/>
              <a:t>minute(s)</a:t>
            </a:r>
            <a:endParaRPr lang="en-US" b="1"/>
          </a:p>
          <a:p>
            <a:r>
              <a:rPr lang="en-US" b="1"/>
              <a:t>Explanation of Cues/Builds: </a:t>
            </a:r>
            <a:r>
              <a:rPr lang="en-US"/>
              <a:t>None</a:t>
            </a:r>
          </a:p>
          <a:p>
            <a:r>
              <a:rPr lang="en-US" b="1"/>
              <a:t>Suggested Comments: </a:t>
            </a:r>
            <a:r>
              <a:rPr lang="en-US"/>
              <a:t>Self explanatory</a:t>
            </a:r>
          </a:p>
          <a:p>
            <a:r>
              <a:rPr lang="en-US" b="1"/>
              <a:t>Suggested Questions:</a:t>
            </a:r>
            <a:endParaRPr lang="en-US"/>
          </a:p>
          <a:p>
            <a:r>
              <a:rPr lang="en-US" b="1"/>
              <a:t>Additional Information: </a:t>
            </a:r>
            <a:r>
              <a:rPr lang="en-US"/>
              <a:t>None</a:t>
            </a:r>
          </a:p>
          <a:p>
            <a:r>
              <a:rPr lang="en-US" b="1"/>
              <a:t>Possible Problems: </a:t>
            </a:r>
            <a:r>
              <a:rPr lang="en-US"/>
              <a:t>None</a:t>
            </a:r>
          </a:p>
          <a:p>
            <a:endParaRPr lang="en-US"/>
          </a:p>
        </p:txBody>
      </p:sp>
      <p:sp>
        <p:nvSpPr>
          <p:cNvPr id="32772" name="Slide Number Placeholder 3"/>
          <p:cNvSpPr>
            <a:spLocks noGrp="1"/>
          </p:cNvSpPr>
          <p:nvPr>
            <p:ph type="sldNum" sz="quarter" idx="5"/>
          </p:nvPr>
        </p:nvSpPr>
        <p:spPr>
          <a:noFill/>
        </p:spPr>
        <p:txBody>
          <a:bodyPr/>
          <a:lstStyle/>
          <a:p>
            <a:fld id="{D80B062E-9097-40ED-936E-831A3BA8B329}"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28600"/>
            <a:ext cx="2286000" cy="5867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228600"/>
            <a:ext cx="67056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096963"/>
          </a:xfrm>
        </p:spPr>
        <p:txBody>
          <a:bodyPr/>
          <a:lstStyle/>
          <a:p>
            <a:r>
              <a:rPr lang="en-US"/>
              <a:t>Click to edit Master title style</a:t>
            </a:r>
          </a:p>
        </p:txBody>
      </p:sp>
      <p:sp>
        <p:nvSpPr>
          <p:cNvPr id="3" name="Text Placeholder 2"/>
          <p:cNvSpPr>
            <a:spLocks noGrp="1"/>
          </p:cNvSpPr>
          <p:nvPr>
            <p:ph type="body" sz="half" idx="1"/>
          </p:nvPr>
        </p:nvSpPr>
        <p:spPr>
          <a:xfrm>
            <a:off x="685800" y="1828800"/>
            <a:ext cx="4000500" cy="4267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828800"/>
            <a:ext cx="4000500" cy="4267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096963"/>
          </a:xfrm>
        </p:spPr>
        <p:txBody>
          <a:bodyPr/>
          <a:lstStyle/>
          <a:p>
            <a:r>
              <a:rPr lang="en-US"/>
              <a:t>Click to edit Master title style</a:t>
            </a:r>
          </a:p>
        </p:txBody>
      </p:sp>
      <p:sp>
        <p:nvSpPr>
          <p:cNvPr id="3" name="Table Placeholder 2"/>
          <p:cNvSpPr>
            <a:spLocks noGrp="1"/>
          </p:cNvSpPr>
          <p:nvPr>
            <p:ph type="tbl" idx="1"/>
          </p:nvPr>
        </p:nvSpPr>
        <p:spPr>
          <a:xfrm>
            <a:off x="685800" y="1828800"/>
            <a:ext cx="8153400" cy="4267200"/>
          </a:xfrm>
        </p:spPr>
        <p:txBody>
          <a:bodyPr/>
          <a:lstStyle/>
          <a:p>
            <a:pPr lvl="0"/>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828800"/>
            <a:ext cx="40005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828800"/>
            <a:ext cx="40005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emf"/><Relationship Id="rId3" Type="http://schemas.openxmlformats.org/officeDocument/2006/relationships/slideLayout" Target="../slideLayouts/slideLayout3.xml"/><Relationship Id="rId21" Type="http://schemas.openxmlformats.org/officeDocument/2006/relationships/image" Target="../media/image7.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emf"/><Relationship Id="rId2" Type="http://schemas.openxmlformats.org/officeDocument/2006/relationships/slideLayout" Target="../slideLayouts/slideLayout2.xml"/><Relationship Id="rId16" Type="http://schemas.openxmlformats.org/officeDocument/2006/relationships/image" Target="../media/image2.emf"/><Relationship Id="rId20"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image" Target="../media/image5.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1325563"/>
          </a:xfrm>
          <a:prstGeom prst="rect">
            <a:avLst/>
          </a:prstGeom>
          <a:noFill/>
          <a:ln w="9525">
            <a:noFill/>
            <a:miter lim="800000"/>
            <a:headEnd/>
            <a:tailEnd/>
          </a:ln>
          <a:effectLst>
            <a:outerShdw dist="28398" dir="3806097" algn="ctr" rotWithShape="0">
              <a:schemeClr val="tx2"/>
            </a:outerShdw>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3075" name="Rectangle 3"/>
          <p:cNvSpPr>
            <a:spLocks noGrp="1" noChangeArrowheads="1"/>
          </p:cNvSpPr>
          <p:nvPr>
            <p:ph type="body" idx="1"/>
          </p:nvPr>
        </p:nvSpPr>
        <p:spPr bwMode="auto">
          <a:xfrm>
            <a:off x="685800" y="1828800"/>
            <a:ext cx="81534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37" name="Text Box 13"/>
          <p:cNvSpPr txBox="1">
            <a:spLocks noChangeArrowheads="1"/>
          </p:cNvSpPr>
          <p:nvPr userDrawn="1"/>
        </p:nvSpPr>
        <p:spPr bwMode="auto">
          <a:xfrm>
            <a:off x="7848600" y="6243638"/>
            <a:ext cx="796925" cy="461962"/>
          </a:xfrm>
          <a:prstGeom prst="rect">
            <a:avLst/>
          </a:prstGeom>
          <a:noFill/>
          <a:ln w="9525">
            <a:noFill/>
            <a:miter lim="800000"/>
            <a:headEnd/>
            <a:tailEnd/>
          </a:ln>
          <a:effectLst/>
        </p:spPr>
        <p:txBody>
          <a:bodyPr wrap="none">
            <a:spAutoFit/>
          </a:bodyPr>
          <a:lstStyle/>
          <a:p>
            <a:pPr>
              <a:defRPr/>
            </a:pPr>
            <a:r>
              <a:rPr lang="en-US" sz="2400" dirty="0">
                <a:latin typeface="Calibri" pitchFamily="34" charset="0"/>
              </a:rPr>
              <a:t>0-</a:t>
            </a:r>
            <a:fld id="{05D2160D-DBD3-4F0F-B6B5-305F65AC835B}" type="slidenum">
              <a:rPr lang="en-US" sz="2400">
                <a:latin typeface="Calibri" pitchFamily="34" charset="0"/>
              </a:rPr>
              <a:pPr>
                <a:defRPr/>
              </a:pPr>
              <a:t>‹#›</a:t>
            </a:fld>
            <a:endParaRPr lang="en-US" sz="2400" dirty="0">
              <a:latin typeface="Calibri" pitchFamily="34" charset="0"/>
            </a:endParaRPr>
          </a:p>
        </p:txBody>
      </p:sp>
      <p:pic>
        <p:nvPicPr>
          <p:cNvPr id="3078" name="Picture 47" descr="Border 483"/>
          <p:cNvPicPr>
            <a:picLocks noChangeAspect="1" noChangeArrowheads="1"/>
          </p:cNvPicPr>
          <p:nvPr userDrawn="1"/>
        </p:nvPicPr>
        <p:blipFill>
          <a:blip r:embed="rId15"/>
          <a:srcRect/>
          <a:stretch>
            <a:fillRect/>
          </a:stretch>
        </p:blipFill>
        <p:spPr bwMode="auto">
          <a:xfrm>
            <a:off x="0" y="1366838"/>
            <a:ext cx="9144000" cy="309562"/>
          </a:xfrm>
          <a:prstGeom prst="rect">
            <a:avLst/>
          </a:prstGeom>
          <a:noFill/>
          <a:ln w="9525">
            <a:noFill/>
            <a:miter lim="800000"/>
            <a:headEnd/>
            <a:tailEnd/>
          </a:ln>
        </p:spPr>
      </p:pic>
      <p:pic>
        <p:nvPicPr>
          <p:cNvPr id="3079" name="Picture 54" descr="Border 483"/>
          <p:cNvPicPr>
            <a:picLocks noChangeAspect="1" noChangeArrowheads="1"/>
          </p:cNvPicPr>
          <p:nvPr userDrawn="1"/>
        </p:nvPicPr>
        <p:blipFill>
          <a:blip r:embed="rId16"/>
          <a:srcRect/>
          <a:stretch>
            <a:fillRect/>
          </a:stretch>
        </p:blipFill>
        <p:spPr bwMode="auto">
          <a:xfrm>
            <a:off x="0" y="1366838"/>
            <a:ext cx="9144000" cy="309562"/>
          </a:xfrm>
          <a:prstGeom prst="rect">
            <a:avLst/>
          </a:prstGeom>
          <a:noFill/>
          <a:ln w="9525">
            <a:noFill/>
            <a:miter lim="800000"/>
            <a:headEnd/>
            <a:tailEnd/>
          </a:ln>
        </p:spPr>
      </p:pic>
      <p:pic>
        <p:nvPicPr>
          <p:cNvPr id="3080" name="Picture 54" descr="Border 483"/>
          <p:cNvPicPr>
            <a:picLocks noChangeAspect="1" noChangeArrowheads="1"/>
          </p:cNvPicPr>
          <p:nvPr userDrawn="1"/>
        </p:nvPicPr>
        <p:blipFill>
          <a:blip r:embed="rId17"/>
          <a:srcRect/>
          <a:stretch>
            <a:fillRect/>
          </a:stretch>
        </p:blipFill>
        <p:spPr bwMode="auto">
          <a:xfrm>
            <a:off x="0" y="1371600"/>
            <a:ext cx="9144000" cy="309563"/>
          </a:xfrm>
          <a:prstGeom prst="rect">
            <a:avLst/>
          </a:prstGeom>
          <a:noFill/>
          <a:ln w="9525">
            <a:noFill/>
            <a:miter lim="800000"/>
            <a:headEnd/>
            <a:tailEnd/>
          </a:ln>
        </p:spPr>
      </p:pic>
      <p:pic>
        <p:nvPicPr>
          <p:cNvPr id="3081" name="Picture 54" descr="Border 483"/>
          <p:cNvPicPr>
            <a:picLocks noChangeAspect="1" noChangeArrowheads="1"/>
          </p:cNvPicPr>
          <p:nvPr userDrawn="1"/>
        </p:nvPicPr>
        <p:blipFill>
          <a:blip r:embed="rId18"/>
          <a:srcRect/>
          <a:stretch>
            <a:fillRect/>
          </a:stretch>
        </p:blipFill>
        <p:spPr bwMode="auto">
          <a:xfrm>
            <a:off x="0" y="1371600"/>
            <a:ext cx="9144000" cy="309563"/>
          </a:xfrm>
          <a:prstGeom prst="rect">
            <a:avLst/>
          </a:prstGeom>
          <a:noFill/>
          <a:ln w="9525">
            <a:noFill/>
            <a:miter lim="800000"/>
            <a:headEnd/>
            <a:tailEnd/>
          </a:ln>
        </p:spPr>
      </p:pic>
      <p:pic>
        <p:nvPicPr>
          <p:cNvPr id="3082" name="Picture 44" descr="Border 483"/>
          <p:cNvPicPr>
            <a:picLocks noChangeAspect="1" noChangeArrowheads="1"/>
          </p:cNvPicPr>
          <p:nvPr userDrawn="1"/>
        </p:nvPicPr>
        <p:blipFill>
          <a:blip r:embed="rId19"/>
          <a:srcRect/>
          <a:stretch>
            <a:fillRect/>
          </a:stretch>
        </p:blipFill>
        <p:spPr bwMode="auto">
          <a:xfrm>
            <a:off x="0" y="1443038"/>
            <a:ext cx="9144000" cy="309562"/>
          </a:xfrm>
          <a:prstGeom prst="rect">
            <a:avLst/>
          </a:prstGeom>
          <a:noFill/>
          <a:ln w="9525">
            <a:noFill/>
            <a:miter lim="800000"/>
            <a:headEnd/>
            <a:tailEnd/>
          </a:ln>
        </p:spPr>
      </p:pic>
      <p:sp>
        <p:nvSpPr>
          <p:cNvPr id="12" name="Rounded Rectangle 11"/>
          <p:cNvSpPr/>
          <p:nvPr userDrawn="1"/>
        </p:nvSpPr>
        <p:spPr bwMode="auto">
          <a:xfrm>
            <a:off x="152400" y="1371600"/>
            <a:ext cx="8839200" cy="152400"/>
          </a:xfrm>
          <a:prstGeom prst="roundRect">
            <a:avLst/>
          </a:prstGeom>
          <a:solidFill>
            <a:srgbClr val="C00000"/>
          </a:solidFill>
          <a:ln w="38100" cap="flat" cmpd="sng" algn="ctr">
            <a:solidFill>
              <a:srgbClr val="FF3617"/>
            </a:solidFill>
            <a:prstDash val="solid"/>
            <a:round/>
            <a:headEnd type="none" w="med" len="med"/>
            <a:tailEnd type="none" w="med" len="med"/>
          </a:ln>
          <a:effectLst/>
          <a:scene3d>
            <a:camera prst="orthographicFront"/>
            <a:lightRig rig="threePt" dir="t"/>
          </a:scene3d>
          <a:sp3d>
            <a:bevelT w="165100" prst="coolSlant"/>
          </a:sp3d>
        </p:spPr>
        <p:txBody>
          <a:bodyPr wrap="none" anchor="ctr"/>
          <a:lstStyle/>
          <a:p>
            <a:pPr>
              <a:defRPr/>
            </a:pPr>
            <a:endParaRPr lang="en-US" dirty="0">
              <a:latin typeface="Calibri" pitchFamily="34" charset="0"/>
            </a:endParaRPr>
          </a:p>
        </p:txBody>
      </p:sp>
      <p:pic>
        <p:nvPicPr>
          <p:cNvPr id="2" name="Picture 1" descr="ATSSA logo showing a cone within the A and safer roads save lives">
            <a:extLst>
              <a:ext uri="{FF2B5EF4-FFF2-40B4-BE49-F238E27FC236}">
                <a16:creationId xmlns:a16="http://schemas.microsoft.com/office/drawing/2014/main" id="{C01ABCD6-0D0B-A21C-3537-A023A695A814}"/>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381000" y="6149667"/>
            <a:ext cx="1179838" cy="35746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4400" b="1" i="0">
          <a:solidFill>
            <a:srgbClr val="C00000"/>
          </a:solidFill>
          <a:latin typeface="Calibri" pitchFamily="34" charset="0"/>
          <a:ea typeface="+mj-ea"/>
          <a:cs typeface="+mj-cs"/>
        </a:defRPr>
      </a:lvl1pPr>
      <a:lvl2pPr algn="ctr" rtl="0" eaLnBrk="0" fontAlgn="base" hangingPunct="0">
        <a:spcBef>
          <a:spcPct val="0"/>
        </a:spcBef>
        <a:spcAft>
          <a:spcPct val="0"/>
        </a:spcAft>
        <a:defRPr sz="4400" b="1" i="1">
          <a:solidFill>
            <a:srgbClr val="C00000"/>
          </a:solidFill>
          <a:latin typeface="Calibri" pitchFamily="34" charset="0"/>
        </a:defRPr>
      </a:lvl2pPr>
      <a:lvl3pPr algn="ctr" rtl="0" eaLnBrk="0" fontAlgn="base" hangingPunct="0">
        <a:spcBef>
          <a:spcPct val="0"/>
        </a:spcBef>
        <a:spcAft>
          <a:spcPct val="0"/>
        </a:spcAft>
        <a:defRPr sz="4400" b="1" i="1">
          <a:solidFill>
            <a:srgbClr val="C00000"/>
          </a:solidFill>
          <a:latin typeface="Calibri" pitchFamily="34" charset="0"/>
        </a:defRPr>
      </a:lvl3pPr>
      <a:lvl4pPr algn="ctr" rtl="0" eaLnBrk="0" fontAlgn="base" hangingPunct="0">
        <a:spcBef>
          <a:spcPct val="0"/>
        </a:spcBef>
        <a:spcAft>
          <a:spcPct val="0"/>
        </a:spcAft>
        <a:defRPr sz="4400" b="1" i="1">
          <a:solidFill>
            <a:srgbClr val="C00000"/>
          </a:solidFill>
          <a:latin typeface="Calibri" pitchFamily="34" charset="0"/>
        </a:defRPr>
      </a:lvl4pPr>
      <a:lvl5pPr algn="ctr" rtl="0" eaLnBrk="0" fontAlgn="base" hangingPunct="0">
        <a:spcBef>
          <a:spcPct val="0"/>
        </a:spcBef>
        <a:spcAft>
          <a:spcPct val="0"/>
        </a:spcAft>
        <a:defRPr sz="4400" b="1" i="1">
          <a:solidFill>
            <a:srgbClr val="C00000"/>
          </a:solidFill>
          <a:latin typeface="Calibri" pitchFamily="34" charset="0"/>
        </a:defRPr>
      </a:lvl5pPr>
      <a:lvl6pPr marL="457200" algn="ctr" rtl="0" fontAlgn="base">
        <a:spcBef>
          <a:spcPct val="0"/>
        </a:spcBef>
        <a:spcAft>
          <a:spcPct val="0"/>
        </a:spcAft>
        <a:defRPr sz="4000" b="1" i="1">
          <a:solidFill>
            <a:srgbClr val="FF6600"/>
          </a:solidFill>
          <a:latin typeface="Verdana" pitchFamily="34" charset="0"/>
        </a:defRPr>
      </a:lvl6pPr>
      <a:lvl7pPr marL="914400" algn="ctr" rtl="0" fontAlgn="base">
        <a:spcBef>
          <a:spcPct val="0"/>
        </a:spcBef>
        <a:spcAft>
          <a:spcPct val="0"/>
        </a:spcAft>
        <a:defRPr sz="4000" b="1" i="1">
          <a:solidFill>
            <a:srgbClr val="FF6600"/>
          </a:solidFill>
          <a:latin typeface="Verdana" pitchFamily="34" charset="0"/>
        </a:defRPr>
      </a:lvl7pPr>
      <a:lvl8pPr marL="1371600" algn="ctr" rtl="0" fontAlgn="base">
        <a:spcBef>
          <a:spcPct val="0"/>
        </a:spcBef>
        <a:spcAft>
          <a:spcPct val="0"/>
        </a:spcAft>
        <a:defRPr sz="4000" b="1" i="1">
          <a:solidFill>
            <a:srgbClr val="FF6600"/>
          </a:solidFill>
          <a:latin typeface="Verdana" pitchFamily="34" charset="0"/>
        </a:defRPr>
      </a:lvl8pPr>
      <a:lvl9pPr marL="1828800" algn="ctr" rtl="0" fontAlgn="base">
        <a:spcBef>
          <a:spcPct val="0"/>
        </a:spcBef>
        <a:spcAft>
          <a:spcPct val="0"/>
        </a:spcAft>
        <a:defRPr sz="4000" b="1" i="1">
          <a:solidFill>
            <a:srgbClr val="FF6600"/>
          </a:solidFill>
          <a:latin typeface="Verdana" pitchFamily="34" charset="0"/>
        </a:defRPr>
      </a:lvl9pPr>
    </p:titleStyle>
    <p:bodyStyle>
      <a:lvl1pPr marL="342900" indent="-342900" algn="l" rtl="0" eaLnBrk="0" fontAlgn="base" hangingPunct="0">
        <a:spcBef>
          <a:spcPct val="20000"/>
        </a:spcBef>
        <a:spcAft>
          <a:spcPct val="0"/>
        </a:spcAft>
        <a:buSzPct val="90000"/>
        <a:buBlip>
          <a:blip r:embed="rId21"/>
        </a:buBlip>
        <a:defRPr sz="32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SzPct val="90000"/>
        <a:buBlip>
          <a:blip r:embed="rId21"/>
        </a:buBlip>
        <a:defRPr sz="3200">
          <a:solidFill>
            <a:schemeClr val="tx1"/>
          </a:solidFill>
          <a:latin typeface="Calibri" pitchFamily="34" charset="0"/>
        </a:defRPr>
      </a:lvl2pPr>
      <a:lvl3pPr marL="1143000" indent="-228600" algn="l" rtl="0" eaLnBrk="0" fontAlgn="base" hangingPunct="0">
        <a:spcBef>
          <a:spcPct val="20000"/>
        </a:spcBef>
        <a:spcAft>
          <a:spcPct val="0"/>
        </a:spcAft>
        <a:buSzPct val="90000"/>
        <a:buBlip>
          <a:blip r:embed="rId21"/>
        </a:buBlip>
        <a:defRPr sz="3200">
          <a:solidFill>
            <a:schemeClr val="tx1"/>
          </a:solidFill>
          <a:latin typeface="Calibri" pitchFamily="34" charset="0"/>
        </a:defRPr>
      </a:lvl3pPr>
      <a:lvl4pPr marL="1600200" indent="-228600" algn="l" rtl="0" eaLnBrk="0" fontAlgn="base" hangingPunct="0">
        <a:spcBef>
          <a:spcPct val="20000"/>
        </a:spcBef>
        <a:spcAft>
          <a:spcPct val="0"/>
        </a:spcAft>
        <a:buSzPct val="90000"/>
        <a:buBlip>
          <a:blip r:embed="rId21"/>
        </a:buBlip>
        <a:defRPr sz="3200">
          <a:solidFill>
            <a:schemeClr val="tx1"/>
          </a:solidFill>
          <a:latin typeface="Calibri" pitchFamily="34" charset="0"/>
        </a:defRPr>
      </a:lvl4pPr>
      <a:lvl5pPr marL="2057400" indent="-228600" algn="l" rtl="0" eaLnBrk="0" fontAlgn="base" hangingPunct="0">
        <a:spcBef>
          <a:spcPct val="20000"/>
        </a:spcBef>
        <a:spcAft>
          <a:spcPct val="0"/>
        </a:spcAft>
        <a:buSzPct val="90000"/>
        <a:buBlip>
          <a:blip r:embed="rId21"/>
        </a:buBlip>
        <a:defRPr sz="3200">
          <a:solidFill>
            <a:schemeClr val="tx1"/>
          </a:solidFill>
          <a:latin typeface="Calibri" pitchFamily="34" charset="0"/>
        </a:defRPr>
      </a:lvl5pPr>
      <a:lvl6pPr marL="2514600" indent="-228600" algn="l" rtl="0" fontAlgn="base">
        <a:spcBef>
          <a:spcPct val="20000"/>
        </a:spcBef>
        <a:spcAft>
          <a:spcPct val="0"/>
        </a:spcAft>
        <a:buSzPct val="90000"/>
        <a:buBlip>
          <a:blip r:embed="rId21"/>
        </a:buBlip>
        <a:defRPr sz="3200">
          <a:solidFill>
            <a:schemeClr val="tx1"/>
          </a:solidFill>
          <a:latin typeface="+mn-lt"/>
        </a:defRPr>
      </a:lvl6pPr>
      <a:lvl7pPr marL="2971800" indent="-228600" algn="l" rtl="0" fontAlgn="base">
        <a:spcBef>
          <a:spcPct val="20000"/>
        </a:spcBef>
        <a:spcAft>
          <a:spcPct val="0"/>
        </a:spcAft>
        <a:buSzPct val="90000"/>
        <a:buBlip>
          <a:blip r:embed="rId21"/>
        </a:buBlip>
        <a:defRPr sz="3200">
          <a:solidFill>
            <a:schemeClr val="tx1"/>
          </a:solidFill>
          <a:latin typeface="+mn-lt"/>
        </a:defRPr>
      </a:lvl7pPr>
      <a:lvl8pPr marL="3429000" indent="-228600" algn="l" rtl="0" fontAlgn="base">
        <a:spcBef>
          <a:spcPct val="20000"/>
        </a:spcBef>
        <a:spcAft>
          <a:spcPct val="0"/>
        </a:spcAft>
        <a:buSzPct val="90000"/>
        <a:buBlip>
          <a:blip r:embed="rId21"/>
        </a:buBlip>
        <a:defRPr sz="3200">
          <a:solidFill>
            <a:schemeClr val="tx1"/>
          </a:solidFill>
          <a:latin typeface="+mn-lt"/>
        </a:defRPr>
      </a:lvl8pPr>
      <a:lvl9pPr marL="3886200" indent="-228600" algn="l" rtl="0" fontAlgn="base">
        <a:spcBef>
          <a:spcPct val="20000"/>
        </a:spcBef>
        <a:spcAft>
          <a:spcPct val="0"/>
        </a:spcAft>
        <a:buSzPct val="90000"/>
        <a:buBlip>
          <a:blip r:embed="rId21"/>
        </a:buBlip>
        <a:defRPr sz="3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1295400"/>
          </a:xfrm>
          <a:prstGeom prst="rect">
            <a:avLst/>
          </a:prstGeom>
          <a:noFill/>
          <a:ln w="9525">
            <a:noFill/>
            <a:miter lim="800000"/>
            <a:headEnd/>
            <a:tailEnd/>
          </a:ln>
          <a:effectLst>
            <a:outerShdw dist="35921" dir="2700000" algn="ctr" rotWithShape="0">
              <a:schemeClr val="tx2"/>
            </a:outerShdw>
          </a:effectLst>
        </p:spPr>
        <p:txBody>
          <a:bodyPr anchor="ctr"/>
          <a:lstStyle/>
          <a:p>
            <a:pPr algn="ctr" eaLnBrk="0" hangingPunct="0">
              <a:defRPr/>
            </a:pPr>
            <a:r>
              <a:rPr kumimoji="1" lang="en-US" sz="4400" b="1" dirty="0">
                <a:solidFill>
                  <a:srgbClr val="C00000"/>
                </a:solidFill>
                <a:latin typeface="Calibri" pitchFamily="34" charset="0"/>
              </a:rPr>
              <a:t>American Traffic Safety</a:t>
            </a:r>
          </a:p>
          <a:p>
            <a:pPr algn="ctr" eaLnBrk="0" hangingPunct="0">
              <a:defRPr/>
            </a:pPr>
            <a:r>
              <a:rPr kumimoji="1" lang="en-US" sz="4400" b="1" dirty="0">
                <a:solidFill>
                  <a:srgbClr val="C00000"/>
                </a:solidFill>
                <a:latin typeface="Calibri" pitchFamily="34" charset="0"/>
              </a:rPr>
              <a:t>Services Association</a:t>
            </a:r>
          </a:p>
        </p:txBody>
      </p:sp>
      <p:sp>
        <p:nvSpPr>
          <p:cNvPr id="129027" name="Rectangle 3"/>
          <p:cNvSpPr>
            <a:spLocks noGrp="1" noChangeArrowheads="1"/>
          </p:cNvSpPr>
          <p:nvPr>
            <p:ph type="title"/>
          </p:nvPr>
        </p:nvSpPr>
        <p:spPr>
          <a:xfrm>
            <a:off x="4800600" y="1600200"/>
            <a:ext cx="4343400" cy="3124200"/>
          </a:xfrm>
          <a:effectLst>
            <a:outerShdw dist="28398" dir="3806097" algn="ctr" rotWithShape="0">
              <a:schemeClr val="tx1"/>
            </a:outerShdw>
          </a:effectLst>
        </p:spPr>
        <p:txBody>
          <a:bodyPr/>
          <a:lstStyle/>
          <a:p>
            <a:pPr>
              <a:defRPr/>
            </a:pPr>
            <a:r>
              <a:rPr lang="en-US" sz="5400" i="0" dirty="0"/>
              <a:t>Work Zone Traffic Impact Analysis</a:t>
            </a:r>
          </a:p>
        </p:txBody>
      </p:sp>
      <p:pic>
        <p:nvPicPr>
          <p:cNvPr id="4100" name="Picture 4" descr="Person in front of computer screens with traffic analysis models on the screen and a superimposed highway with traffic in the background"/>
          <p:cNvPicPr>
            <a:picLocks noChangeAspect="1" noChangeArrowheads="1"/>
          </p:cNvPicPr>
          <p:nvPr/>
        </p:nvPicPr>
        <p:blipFill>
          <a:blip r:embed="rId3" cstate="print"/>
          <a:srcRect t="40919"/>
          <a:stretch>
            <a:fillRect/>
          </a:stretch>
        </p:blipFill>
        <p:spPr bwMode="auto">
          <a:xfrm>
            <a:off x="228600" y="1905000"/>
            <a:ext cx="4611146" cy="4038600"/>
          </a:xfrm>
          <a:prstGeom prst="rect">
            <a:avLst/>
          </a:prstGeom>
          <a:noFill/>
          <a:ln w="9525">
            <a:noFill/>
            <a:miter lim="800000"/>
            <a:headEnd/>
            <a:tailEnd/>
          </a:ln>
        </p:spPr>
      </p:pic>
      <p:pic>
        <p:nvPicPr>
          <p:cNvPr id="13314" name="Picture 2" descr="US Dept. of Transportation Federal Highway Administration"/>
          <p:cNvPicPr>
            <a:picLocks noChangeAspect="1" noChangeArrowheads="1"/>
          </p:cNvPicPr>
          <p:nvPr/>
        </p:nvPicPr>
        <p:blipFill>
          <a:blip r:embed="rId4" cstate="print"/>
          <a:srcRect/>
          <a:stretch>
            <a:fillRect/>
          </a:stretch>
        </p:blipFill>
        <p:spPr bwMode="auto">
          <a:xfrm>
            <a:off x="5738812" y="4919662"/>
            <a:ext cx="2466975" cy="676276"/>
          </a:xfrm>
          <a:prstGeom prst="rect">
            <a:avLst/>
          </a:prstGeom>
          <a:noFill/>
        </p:spPr>
      </p:pic>
      <p:sp>
        <p:nvSpPr>
          <p:cNvPr id="7" name="Google Shape;74;p1">
            <a:extLst>
              <a:ext uri="{FF2B5EF4-FFF2-40B4-BE49-F238E27FC236}">
                <a16:creationId xmlns:a16="http://schemas.microsoft.com/office/drawing/2014/main" id="{ACE1E859-2A65-E545-21B7-DEB2E844BFC7}"/>
              </a:ext>
            </a:extLst>
          </p:cNvPr>
          <p:cNvSpPr/>
          <p:nvPr/>
        </p:nvSpPr>
        <p:spPr>
          <a:xfrm>
            <a:off x="3810001" y="6026863"/>
            <a:ext cx="1034662"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This Course..</a:t>
            </a:r>
          </a:p>
        </p:txBody>
      </p:sp>
      <p:sp>
        <p:nvSpPr>
          <p:cNvPr id="11267" name="Content Placeholder 2"/>
          <p:cNvSpPr>
            <a:spLocks noGrp="1"/>
          </p:cNvSpPr>
          <p:nvPr>
            <p:ph idx="1"/>
          </p:nvPr>
        </p:nvSpPr>
        <p:spPr>
          <a:xfrm>
            <a:off x="533400" y="1752600"/>
            <a:ext cx="8229600" cy="4267200"/>
          </a:xfrm>
        </p:spPr>
        <p:txBody>
          <a:bodyPr/>
          <a:lstStyle/>
          <a:p>
            <a:r>
              <a:rPr lang="en-US"/>
              <a:t>Explores the factors to find the best match between the project requirements and available analysis tools, considering:</a:t>
            </a:r>
          </a:p>
          <a:p>
            <a:pPr lvl="1"/>
            <a:r>
              <a:rPr lang="en-US"/>
              <a:t>Data availability and quality</a:t>
            </a:r>
          </a:p>
          <a:p>
            <a:pPr lvl="1"/>
            <a:r>
              <a:rPr lang="en-US"/>
              <a:t>Work zone characteristics</a:t>
            </a:r>
          </a:p>
          <a:p>
            <a:pPr lvl="1"/>
            <a:r>
              <a:rPr lang="en-US"/>
              <a:t>Measures of effectiveness</a:t>
            </a:r>
          </a:p>
          <a:p>
            <a:pPr lvl="1"/>
            <a:r>
              <a:rPr lang="en-US"/>
              <a:t>Resources available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Intended Audience</a:t>
            </a:r>
          </a:p>
        </p:txBody>
      </p:sp>
      <p:sp>
        <p:nvSpPr>
          <p:cNvPr id="12291" name="Content Placeholder 2"/>
          <p:cNvSpPr>
            <a:spLocks noGrp="1"/>
          </p:cNvSpPr>
          <p:nvPr>
            <p:ph idx="1"/>
          </p:nvPr>
        </p:nvSpPr>
        <p:spPr>
          <a:xfrm>
            <a:off x="381000" y="1676400"/>
            <a:ext cx="7010400" cy="4572000"/>
          </a:xfrm>
        </p:spPr>
        <p:txBody>
          <a:bodyPr/>
          <a:lstStyle/>
          <a:p>
            <a:r>
              <a:rPr lang="en-US" dirty="0"/>
              <a:t>Engineers and others responsible for </a:t>
            </a:r>
            <a:r>
              <a:rPr lang="en-US" b="1" dirty="0"/>
              <a:t>deciding upon work zone strategies </a:t>
            </a:r>
            <a:r>
              <a:rPr lang="en-US" dirty="0"/>
              <a:t>to implement</a:t>
            </a:r>
          </a:p>
          <a:p>
            <a:r>
              <a:rPr lang="en-US" dirty="0"/>
              <a:t>Decision-makers considering </a:t>
            </a:r>
            <a:r>
              <a:rPr lang="en-US" b="1" dirty="0"/>
              <a:t>work zone analysis tools</a:t>
            </a:r>
            <a:endParaRPr lang="en-US" b="1" i="1" dirty="0"/>
          </a:p>
          <a:p>
            <a:pPr>
              <a:buFontTx/>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0" y="0"/>
            <a:ext cx="9144000" cy="1182688"/>
          </a:xfrm>
        </p:spPr>
        <p:txBody>
          <a:bodyPr anchor="b"/>
          <a:lstStyle/>
          <a:p>
            <a:pPr eaLnBrk="1" hangingPunct="1">
              <a:defRPr/>
            </a:pPr>
            <a:r>
              <a:rPr lang="en-US" dirty="0"/>
              <a:t>Introductions</a:t>
            </a:r>
          </a:p>
        </p:txBody>
      </p:sp>
      <p:sp>
        <p:nvSpPr>
          <p:cNvPr id="13315" name="Rectangle 3"/>
          <p:cNvSpPr>
            <a:spLocks noChangeArrowheads="1"/>
          </p:cNvSpPr>
          <p:nvPr/>
        </p:nvSpPr>
        <p:spPr bwMode="auto">
          <a:xfrm>
            <a:off x="838200" y="1905000"/>
            <a:ext cx="3886200" cy="4572000"/>
          </a:xfrm>
          <a:prstGeom prst="rect">
            <a:avLst/>
          </a:prstGeom>
          <a:noFill/>
          <a:ln w="9525">
            <a:noFill/>
            <a:miter lim="800000"/>
            <a:headEnd/>
            <a:tailEnd/>
          </a:ln>
        </p:spPr>
        <p:txBody>
          <a:bodyPr/>
          <a:lstStyle/>
          <a:p>
            <a:pPr marL="342900" indent="-342900" eaLnBrk="0" hangingPunct="0">
              <a:spcBef>
                <a:spcPct val="20000"/>
              </a:spcBef>
              <a:buClr>
                <a:srgbClr val="FF6600"/>
              </a:buClr>
              <a:buSzPct val="60000"/>
              <a:buFont typeface="Wingdings" pitchFamily="2" charset="2"/>
              <a:buChar char="u"/>
            </a:pPr>
            <a:r>
              <a:rPr kumimoji="1" lang="en-US" sz="3200" dirty="0">
                <a:latin typeface="Calibri" pitchFamily="34" charset="0"/>
              </a:rPr>
              <a:t>Name</a:t>
            </a:r>
          </a:p>
          <a:p>
            <a:pPr marL="342900" indent="-342900" eaLnBrk="0" hangingPunct="0">
              <a:spcBef>
                <a:spcPct val="20000"/>
              </a:spcBef>
              <a:buClr>
                <a:srgbClr val="FF6600"/>
              </a:buClr>
              <a:buSzPct val="60000"/>
              <a:buFont typeface="Wingdings" pitchFamily="2" charset="2"/>
              <a:buChar char="u"/>
            </a:pPr>
            <a:r>
              <a:rPr kumimoji="1" lang="en-US" sz="3200" dirty="0">
                <a:latin typeface="Calibri" pitchFamily="34" charset="0"/>
              </a:rPr>
              <a:t>Employer</a:t>
            </a:r>
          </a:p>
          <a:p>
            <a:pPr marL="342900" indent="-342900" eaLnBrk="0" hangingPunct="0">
              <a:spcBef>
                <a:spcPct val="20000"/>
              </a:spcBef>
              <a:buClr>
                <a:srgbClr val="FF6600"/>
              </a:buClr>
              <a:buSzPct val="60000"/>
              <a:buFont typeface="Wingdings" pitchFamily="2" charset="2"/>
              <a:buChar char="u"/>
            </a:pPr>
            <a:r>
              <a:rPr kumimoji="1" lang="en-US" sz="3200" dirty="0">
                <a:latin typeface="Calibri" pitchFamily="34" charset="0"/>
              </a:rPr>
              <a:t>City and State</a:t>
            </a:r>
          </a:p>
          <a:p>
            <a:pPr marL="342900" indent="-342900" eaLnBrk="0" hangingPunct="0">
              <a:spcBef>
                <a:spcPct val="20000"/>
              </a:spcBef>
              <a:buClr>
                <a:srgbClr val="FF6600"/>
              </a:buClr>
              <a:buSzPct val="60000"/>
              <a:buFont typeface="Wingdings" pitchFamily="2" charset="2"/>
              <a:buChar char="u"/>
            </a:pPr>
            <a:r>
              <a:rPr kumimoji="1" lang="en-US" sz="3200" b="1" dirty="0">
                <a:latin typeface="Calibri" pitchFamily="34" charset="0"/>
              </a:rPr>
              <a:t>Why are you here?</a:t>
            </a:r>
          </a:p>
          <a:p>
            <a:pPr marL="342900" indent="-342900" eaLnBrk="0" hangingPunct="0">
              <a:spcBef>
                <a:spcPct val="20000"/>
              </a:spcBef>
              <a:buClr>
                <a:srgbClr val="FF6600"/>
              </a:buClr>
              <a:buSzPct val="60000"/>
              <a:buFont typeface="Wingdings" pitchFamily="2" charset="2"/>
              <a:buChar char="u"/>
            </a:pPr>
            <a:r>
              <a:rPr kumimoji="1" lang="en-US" sz="3200" b="1" dirty="0">
                <a:latin typeface="Calibri" pitchFamily="34" charset="0"/>
              </a:rPr>
              <a:t>Expectations?</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45225-2FC3-7E4A-B972-1C7B1EDC0D14}"/>
              </a:ext>
            </a:extLst>
          </p:cNvPr>
          <p:cNvSpPr>
            <a:spLocks noGrp="1"/>
          </p:cNvSpPr>
          <p:nvPr>
            <p:ph type="title"/>
          </p:nvPr>
        </p:nvSpPr>
        <p:spPr/>
        <p:txBody>
          <a:bodyPr/>
          <a:lstStyle/>
          <a:p>
            <a:pPr rtl="0" eaLnBrk="0" fontAlgn="base" hangingPunct="0"/>
            <a:r>
              <a:rPr kumimoji="1" lang="en-US" sz="4400" b="1" kern="1200" dirty="0">
                <a:solidFill>
                  <a:srgbClr val="C00000"/>
                </a:solidFill>
                <a:effectLst/>
                <a:latin typeface="Calibri" panose="020F0502020204030204" pitchFamily="34" charset="0"/>
                <a:ea typeface="+mn-ea"/>
                <a:cs typeface="+mn-cs"/>
              </a:rPr>
              <a:t>About the Instructor</a:t>
            </a:r>
            <a:endParaRPr lang="en-US" dirty="0">
              <a:effectLst/>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03" name="Rectangle 3"/>
          <p:cNvSpPr>
            <a:spLocks noGrp="1" noChangeArrowheads="1"/>
          </p:cNvSpPr>
          <p:nvPr>
            <p:ph type="title"/>
          </p:nvPr>
        </p:nvSpPr>
        <p:spPr>
          <a:xfrm>
            <a:off x="92075" y="0"/>
            <a:ext cx="8959850" cy="1295400"/>
          </a:xfrm>
          <a:effectLst>
            <a:outerShdw dist="35921" dir="2700000" algn="ctr" rotWithShape="0">
              <a:schemeClr val="tx2"/>
            </a:outerShdw>
          </a:effectLst>
        </p:spPr>
        <p:txBody>
          <a:bodyPr lIns="92075" tIns="46038" rIns="92075" bIns="46038"/>
          <a:lstStyle/>
          <a:p>
            <a:pPr eaLnBrk="1" hangingPunct="1">
              <a:defRPr/>
            </a:pPr>
            <a:r>
              <a:rPr lang="en-US" dirty="0"/>
              <a:t>Course Materials</a:t>
            </a:r>
            <a:endParaRPr lang="en-US" sz="4800" dirty="0"/>
          </a:p>
        </p:txBody>
      </p:sp>
      <p:sp>
        <p:nvSpPr>
          <p:cNvPr id="14339" name="Rectangle 4"/>
          <p:cNvSpPr>
            <a:spLocks noGrp="1" noChangeArrowheads="1"/>
          </p:cNvSpPr>
          <p:nvPr>
            <p:ph type="body" sz="half" idx="1"/>
          </p:nvPr>
        </p:nvSpPr>
        <p:spPr>
          <a:xfrm>
            <a:off x="304800" y="1752600"/>
            <a:ext cx="4495800" cy="4724400"/>
          </a:xfrm>
          <a:noFill/>
        </p:spPr>
        <p:txBody>
          <a:bodyPr lIns="92075" tIns="46038" rIns="92075" bIns="46038"/>
          <a:lstStyle/>
          <a:p>
            <a:pPr eaLnBrk="1" hangingPunct="1">
              <a:lnSpc>
                <a:spcPct val="90000"/>
              </a:lnSpc>
              <a:buClr>
                <a:srgbClr val="E23012"/>
              </a:buClr>
            </a:pPr>
            <a:r>
              <a:rPr lang="en-US" dirty="0"/>
              <a:t>Course notebook</a:t>
            </a:r>
          </a:p>
          <a:p>
            <a:pPr eaLnBrk="1" hangingPunct="1">
              <a:lnSpc>
                <a:spcPct val="90000"/>
              </a:lnSpc>
              <a:buClr>
                <a:srgbClr val="E23012"/>
              </a:buClr>
            </a:pPr>
            <a:r>
              <a:rPr lang="en-US" b="1" i="1" dirty="0"/>
              <a:t>Work Zone Impacts Assessment </a:t>
            </a:r>
            <a:r>
              <a:rPr lang="en-US" i="1" dirty="0"/>
              <a:t>Guide</a:t>
            </a:r>
          </a:p>
          <a:p>
            <a:pPr eaLnBrk="1" hangingPunct="1">
              <a:lnSpc>
                <a:spcPct val="90000"/>
              </a:lnSpc>
              <a:buClr>
                <a:schemeClr val="bg2"/>
              </a:buClr>
              <a:buFont typeface="Monotype Sorts" pitchFamily="2" charset="2"/>
              <a:buChar char="3"/>
            </a:pPr>
            <a:endParaRPr lang="en-US" sz="3600" dirty="0"/>
          </a:p>
        </p:txBody>
      </p:sp>
      <p:sp>
        <p:nvSpPr>
          <p:cNvPr id="153607" name="AutoShape 7">
            <a:extLst>
              <a:ext uri="{C183D7F6-B498-43B3-948B-1728B52AA6E4}">
                <adec:decorative xmlns:adec="http://schemas.microsoft.com/office/drawing/2017/decorative" val="1"/>
              </a:ext>
            </a:extLst>
          </p:cNvPr>
          <p:cNvSpPr>
            <a:spLocks noChangeArrowheads="1"/>
          </p:cNvSpPr>
          <p:nvPr/>
        </p:nvSpPr>
        <p:spPr bwMode="auto">
          <a:xfrm>
            <a:off x="609600" y="3657600"/>
            <a:ext cx="3886200" cy="2438400"/>
          </a:xfrm>
          <a:prstGeom prst="irregularSeal2">
            <a:avLst/>
          </a:prstGeom>
          <a:solidFill>
            <a:schemeClr val="bg1"/>
          </a:solidFill>
          <a:ln w="57150">
            <a:solidFill>
              <a:srgbClr val="C00000"/>
            </a:solidFill>
            <a:miter lim="800000"/>
            <a:headEnd/>
            <a:tailEnd/>
          </a:ln>
        </p:spPr>
        <p:txBody>
          <a:bodyPr wrap="none" anchor="ctr"/>
          <a:lstStyle/>
          <a:p>
            <a:pPr algn="ctr"/>
            <a:r>
              <a:rPr lang="en-US" sz="3600" b="1">
                <a:latin typeface="Calibri" pitchFamily="34" charset="0"/>
              </a:rPr>
              <a:t>Yours</a:t>
            </a:r>
          </a:p>
          <a:p>
            <a:pPr algn="ctr"/>
            <a:r>
              <a:rPr lang="en-US" sz="3600" b="1">
                <a:latin typeface="Calibri" pitchFamily="34" charset="0"/>
              </a:rPr>
              <a:t>to keep!</a:t>
            </a:r>
          </a:p>
        </p:txBody>
      </p:sp>
      <p:pic>
        <p:nvPicPr>
          <p:cNvPr id="14341" name="Picture 4" descr="Cover -- Work Zone Impacts Assessment Guide"/>
          <p:cNvPicPr>
            <a:picLocks noChangeAspect="1" noChangeArrowheads="1"/>
          </p:cNvPicPr>
          <p:nvPr/>
        </p:nvPicPr>
        <p:blipFill>
          <a:blip r:embed="rId3" cstate="print"/>
          <a:srcRect/>
          <a:stretch>
            <a:fillRect/>
          </a:stretch>
        </p:blipFill>
        <p:spPr bwMode="auto">
          <a:xfrm>
            <a:off x="4724400" y="1752600"/>
            <a:ext cx="3465513" cy="4495800"/>
          </a:xfrm>
          <a:prstGeom prst="rect">
            <a:avLst/>
          </a:prstGeom>
          <a:noFill/>
          <a:ln w="9525">
            <a:noFill/>
            <a:miter lim="800000"/>
            <a:headEnd/>
            <a:tailEnd/>
          </a:ln>
        </p:spPr>
      </p:pic>
      <p:sp>
        <p:nvSpPr>
          <p:cNvPr id="6" name="TextBox 5">
            <a:extLst>
              <a:ext uri="{FF2B5EF4-FFF2-40B4-BE49-F238E27FC236}">
                <a16:creationId xmlns:a16="http://schemas.microsoft.com/office/drawing/2014/main" id="{9F46A101-E3AF-6BA4-05B7-2D68B4005358}"/>
              </a:ext>
            </a:extLst>
          </p:cNvPr>
          <p:cNvSpPr txBox="1"/>
          <p:nvPr/>
        </p:nvSpPr>
        <p:spPr>
          <a:xfrm>
            <a:off x="6705600" y="6255488"/>
            <a:ext cx="1400762" cy="246221"/>
          </a:xfrm>
          <a:prstGeom prst="rect">
            <a:avLst/>
          </a:prstGeom>
          <a:noFill/>
          <a:ln>
            <a:noFill/>
          </a:ln>
        </p:spPr>
        <p:txBody>
          <a:bodyPr wrap="square" rtlCol="0">
            <a:spAutoFit/>
          </a:bodyPr>
          <a:lstStyle/>
          <a:p>
            <a:r>
              <a:rPr lang="en-US" sz="1000" dirty="0"/>
              <a:t>Image: FHWA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53607"/>
                                        </p:tgtEl>
                                        <p:attrNameLst>
                                          <p:attrName>style.visibility</p:attrName>
                                        </p:attrNameLst>
                                      </p:cBhvr>
                                      <p:to>
                                        <p:strVal val="visible"/>
                                      </p:to>
                                    </p:set>
                                    <p:animEffect transition="in" filter="randombar(horizontal)">
                                      <p:cBhvr>
                                        <p:cTn id="7" dur="500"/>
                                        <p:tgtEl>
                                          <p:spTgt spid="1536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1026"/>
          <p:cNvSpPr>
            <a:spLocks noGrp="1" noChangeArrowheads="1"/>
          </p:cNvSpPr>
          <p:nvPr>
            <p:ph type="title"/>
          </p:nvPr>
        </p:nvSpPr>
        <p:spPr>
          <a:xfrm>
            <a:off x="0" y="0"/>
            <a:ext cx="9144000" cy="1295400"/>
          </a:xfrm>
        </p:spPr>
        <p:txBody>
          <a:bodyPr/>
          <a:lstStyle/>
          <a:p>
            <a:pPr eaLnBrk="1" hangingPunct="1">
              <a:defRPr/>
            </a:pPr>
            <a:r>
              <a:rPr lang="en-US" dirty="0"/>
              <a:t>Course Modules</a:t>
            </a:r>
          </a:p>
        </p:txBody>
      </p:sp>
      <p:graphicFrame>
        <p:nvGraphicFramePr>
          <p:cNvPr id="157773" name="Group 1101"/>
          <p:cNvGraphicFramePr>
            <a:graphicFrameLocks noGrp="1"/>
          </p:cNvGraphicFramePr>
          <p:nvPr/>
        </p:nvGraphicFramePr>
        <p:xfrm>
          <a:off x="381000" y="1524000"/>
          <a:ext cx="8610600" cy="4631310"/>
        </p:xfrm>
        <a:graphic>
          <a:graphicData uri="http://schemas.openxmlformats.org/drawingml/2006/table">
            <a:tbl>
              <a:tblPr/>
              <a:tblGrid>
                <a:gridCol w="767279">
                  <a:extLst>
                    <a:ext uri="{9D8B030D-6E8A-4147-A177-3AD203B41FA5}">
                      <a16:colId xmlns:a16="http://schemas.microsoft.com/office/drawing/2014/main" val="20000"/>
                    </a:ext>
                  </a:extLst>
                </a:gridCol>
                <a:gridCol w="7843321">
                  <a:extLst>
                    <a:ext uri="{9D8B030D-6E8A-4147-A177-3AD203B41FA5}">
                      <a16:colId xmlns:a16="http://schemas.microsoft.com/office/drawing/2014/main" val="20001"/>
                    </a:ext>
                  </a:extLst>
                </a:gridCol>
              </a:tblGrid>
              <a:tr h="66520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3600" b="1" i="0" u="none" strike="noStrike" cap="none" normalizeH="0" baseline="0" dirty="0">
                          <a:ln>
                            <a:noFill/>
                          </a:ln>
                          <a:solidFill>
                            <a:schemeClr val="tx1"/>
                          </a:solidFill>
                          <a:effectLst/>
                          <a:latin typeface="Calibri"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pPr>
                      <a:r>
                        <a:rPr kumimoji="0" lang="en-US" sz="3200" b="0" i="0" u="none" strike="noStrike" cap="none" normalizeH="0" baseline="0" dirty="0">
                          <a:ln>
                            <a:noFill/>
                          </a:ln>
                          <a:solidFill>
                            <a:schemeClr val="tx1"/>
                          </a:solidFill>
                          <a:effectLst/>
                          <a:latin typeface="Calibri" pitchFamily="34" charset="0"/>
                        </a:rPr>
                        <a:t>Background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63019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3600" b="1" i="0" u="none" strike="noStrike" cap="none" normalizeH="0" baseline="0" dirty="0">
                          <a:ln>
                            <a:noFill/>
                          </a:ln>
                          <a:solidFill>
                            <a:schemeClr val="tx1"/>
                          </a:solidFill>
                          <a:effectLst/>
                          <a:latin typeface="Calibri" pitchFamily="34"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pPr>
                      <a:r>
                        <a:rPr lang="en-US" sz="3200" b="0" dirty="0">
                          <a:effectLst/>
                          <a:latin typeface="Calibri" pitchFamily="34" charset="0"/>
                        </a:rPr>
                        <a:t>Impact Analysis</a:t>
                      </a:r>
                      <a:r>
                        <a:rPr lang="en-US" sz="3200" b="0" baseline="0" dirty="0">
                          <a:effectLst/>
                          <a:latin typeface="Calibri" pitchFamily="34" charset="0"/>
                        </a:rPr>
                        <a:t> Fundamentals</a:t>
                      </a:r>
                      <a:endParaRPr kumimoji="0" lang="en-US" sz="32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66520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3600" b="1" i="0" u="none" strike="noStrike" cap="none" normalizeH="0" baseline="0" dirty="0">
                          <a:ln>
                            <a:noFill/>
                          </a:ln>
                          <a:solidFill>
                            <a:schemeClr val="tx1"/>
                          </a:solidFill>
                          <a:effectLst/>
                          <a:latin typeface="Calibri" pitchFamily="34"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pPr>
                      <a:r>
                        <a:rPr lang="en-US" sz="3200" b="0" dirty="0">
                          <a:effectLst/>
                          <a:latin typeface="Calibri" pitchFamily="34" charset="0"/>
                        </a:rPr>
                        <a:t>Approaches &amp; Methodologies + Workshop</a:t>
                      </a:r>
                      <a:r>
                        <a:rPr lang="en-US" sz="3200" b="0" baseline="0" dirty="0">
                          <a:effectLst/>
                          <a:latin typeface="Calibri" pitchFamily="34" charset="0"/>
                        </a:rPr>
                        <a:t> 1</a:t>
                      </a:r>
                      <a:endParaRPr kumimoji="0" lang="en-US" sz="32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66520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3600" b="1" i="0" u="none" strike="noStrike" cap="none" normalizeH="0" baseline="0" dirty="0">
                          <a:ln>
                            <a:noFill/>
                          </a:ln>
                          <a:solidFill>
                            <a:schemeClr val="tx1"/>
                          </a:solidFill>
                          <a:effectLst/>
                          <a:latin typeface="Calibri" pitchFamily="34"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defRPr/>
                      </a:pPr>
                      <a:r>
                        <a:rPr kumimoji="0" lang="en-US" sz="3200" b="0" i="0" u="none" strike="noStrike" kern="1200" cap="none" normalizeH="0" baseline="0" dirty="0">
                          <a:ln>
                            <a:noFill/>
                          </a:ln>
                          <a:solidFill>
                            <a:schemeClr val="tx1"/>
                          </a:solidFill>
                          <a:effectLst/>
                          <a:latin typeface="Calibri" pitchFamily="34" charset="0"/>
                          <a:ea typeface="+mn-ea"/>
                          <a:cs typeface="+mn-cs"/>
                        </a:rPr>
                        <a:t>Tool Selection Considerations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66520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3600" b="1" i="0" u="none" strike="noStrike" cap="none" normalizeH="0" baseline="0" dirty="0">
                          <a:ln>
                            <a:noFill/>
                          </a:ln>
                          <a:solidFill>
                            <a:schemeClr val="tx1"/>
                          </a:solidFill>
                          <a:effectLst/>
                          <a:latin typeface="Calibri" pitchFamily="34"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pPr>
                      <a:r>
                        <a:rPr kumimoji="0" lang="en-US" sz="3200" b="0" i="0" u="none" strike="noStrike" kern="1200" cap="none" normalizeH="0" baseline="0" dirty="0">
                          <a:ln>
                            <a:noFill/>
                          </a:ln>
                          <a:solidFill>
                            <a:schemeClr val="tx1"/>
                          </a:solidFill>
                          <a:effectLst/>
                          <a:latin typeface="Calibri" pitchFamily="34" charset="0"/>
                          <a:ea typeface="+mn-ea"/>
                          <a:cs typeface="+mn-cs"/>
                        </a:rPr>
                        <a:t>Result Applications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66520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3600" b="1" i="0" u="none" strike="noStrike" cap="none" normalizeH="0" baseline="0" dirty="0">
                          <a:ln>
                            <a:noFill/>
                          </a:ln>
                          <a:solidFill>
                            <a:schemeClr val="tx1"/>
                          </a:solidFill>
                          <a:effectLst/>
                          <a:latin typeface="Calibri" pitchFamily="34"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pPr>
                      <a:r>
                        <a:rPr kumimoji="0" lang="en-US" sz="3200" b="0" i="0" u="none" strike="noStrike" cap="none" normalizeH="0" baseline="0" dirty="0">
                          <a:ln>
                            <a:noFill/>
                          </a:ln>
                          <a:solidFill>
                            <a:schemeClr val="tx1"/>
                          </a:solidFill>
                          <a:effectLst/>
                          <a:latin typeface="Calibri" pitchFamily="34" charset="0"/>
                        </a:rPr>
                        <a:t>Case Study Snapshots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66520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3600" b="1" i="0" u="none" strike="noStrike" cap="none" normalizeH="0" baseline="0" dirty="0">
                          <a:ln>
                            <a:noFill/>
                          </a:ln>
                          <a:solidFill>
                            <a:schemeClr val="tx1"/>
                          </a:solidFill>
                          <a:effectLst/>
                          <a:latin typeface="Calibri" pitchFamily="34" charset="0"/>
                        </a:rPr>
                        <a:t>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pPr>
                      <a:r>
                        <a:rPr kumimoji="0" lang="en-US" sz="3200" b="0" i="0" u="none" strike="noStrike" kern="1200" cap="none" normalizeH="0" baseline="0" dirty="0">
                          <a:ln>
                            <a:noFill/>
                          </a:ln>
                          <a:solidFill>
                            <a:schemeClr val="tx1"/>
                          </a:solidFill>
                          <a:effectLst/>
                          <a:latin typeface="Calibri" pitchFamily="34" charset="0"/>
                          <a:ea typeface="+mn-ea"/>
                          <a:cs typeface="+mn-cs"/>
                        </a:rPr>
                        <a:t>Workshop 2</a:t>
                      </a:r>
                      <a:endParaRPr kumimoji="0" lang="en-US" sz="3200" b="0" i="0" u="none" strike="noStrike" cap="none" normalizeH="0" baseline="0" dirty="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bl>
          </a:graphicData>
        </a:graphic>
      </p:graphicFrame>
      <p:sp>
        <p:nvSpPr>
          <p:cNvPr id="4" name="Rectangle 2"/>
          <p:cNvSpPr>
            <a:spLocks noChangeArrowheads="1"/>
          </p:cNvSpPr>
          <p:nvPr/>
        </p:nvSpPr>
        <p:spPr bwMode="auto">
          <a:xfrm>
            <a:off x="0" y="5867400"/>
            <a:ext cx="9144000" cy="990600"/>
          </a:xfrm>
          <a:prstGeom prst="rect">
            <a:avLst/>
          </a:prstGeom>
          <a:noFill/>
          <a:ln w="9525">
            <a:noFill/>
            <a:miter lim="800000"/>
            <a:headEnd/>
            <a:tailEnd/>
          </a:ln>
          <a:effectLst>
            <a:outerShdw dist="35921" dir="2700000" algn="ctr" rotWithShape="0">
              <a:schemeClr val="tx2"/>
            </a:outerShdw>
          </a:effectLst>
        </p:spPr>
        <p:txBody>
          <a:bodyPr anchor="b"/>
          <a:lstStyle/>
          <a:p>
            <a:pPr algn="ctr" eaLnBrk="0" hangingPunct="0">
              <a:defRPr/>
            </a:pPr>
            <a:r>
              <a:rPr kumimoji="1" lang="en-US" sz="4400" b="1" dirty="0">
                <a:solidFill>
                  <a:srgbClr val="C00000"/>
                </a:solidFill>
                <a:latin typeface="Calibri" pitchFamily="34" charset="0"/>
              </a:rPr>
              <a:t>1.5 days</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0" y="76200"/>
            <a:ext cx="9144000" cy="1096963"/>
          </a:xfrm>
        </p:spPr>
        <p:txBody>
          <a:bodyPr/>
          <a:lstStyle/>
          <a:p>
            <a:pPr eaLnBrk="1" hangingPunct="1">
              <a:defRPr/>
            </a:pPr>
            <a:r>
              <a:rPr lang="en-US" dirty="0"/>
              <a:t>Exam</a:t>
            </a:r>
          </a:p>
        </p:txBody>
      </p:sp>
      <p:sp>
        <p:nvSpPr>
          <p:cNvPr id="16387" name="Rectangle 3"/>
          <p:cNvSpPr>
            <a:spLocks noGrp="1" noChangeArrowheads="1"/>
          </p:cNvSpPr>
          <p:nvPr>
            <p:ph type="body" idx="1"/>
          </p:nvPr>
        </p:nvSpPr>
        <p:spPr>
          <a:xfrm>
            <a:off x="381000" y="1828800"/>
            <a:ext cx="5410200" cy="4724400"/>
          </a:xfrm>
        </p:spPr>
        <p:txBody>
          <a:bodyPr/>
          <a:lstStyle/>
          <a:p>
            <a:pPr eaLnBrk="1" hangingPunct="1"/>
            <a:r>
              <a:rPr lang="en-US" b="1">
                <a:solidFill>
                  <a:srgbClr val="0000CC"/>
                </a:solidFill>
              </a:rPr>
              <a:t>25 True/False questions</a:t>
            </a:r>
          </a:p>
          <a:p>
            <a:pPr eaLnBrk="1" hangingPunct="1"/>
            <a:r>
              <a:rPr lang="en-US"/>
              <a:t>4 pts each = 100 pts</a:t>
            </a:r>
          </a:p>
          <a:p>
            <a:pPr eaLnBrk="1" hangingPunct="1"/>
            <a:r>
              <a:rPr lang="en-US"/>
              <a:t>30 minutes</a:t>
            </a:r>
          </a:p>
          <a:p>
            <a:pPr eaLnBrk="1" hangingPunct="1"/>
            <a:r>
              <a:rPr lang="en-US"/>
              <a:t>Open book, open notes</a:t>
            </a:r>
          </a:p>
          <a:p>
            <a:pPr eaLnBrk="1" hangingPunct="1"/>
            <a:r>
              <a:rPr lang="en-US"/>
              <a:t>Passing grade = 80%</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9218" name="Rectangle 2"/>
          <p:cNvSpPr>
            <a:spLocks noGrp="1" noChangeArrowheads="1"/>
          </p:cNvSpPr>
          <p:nvPr>
            <p:ph type="title"/>
          </p:nvPr>
        </p:nvSpPr>
        <p:spPr>
          <a:xfrm>
            <a:off x="0" y="0"/>
            <a:ext cx="9144000" cy="1295400"/>
          </a:xfrm>
        </p:spPr>
        <p:txBody>
          <a:bodyPr/>
          <a:lstStyle/>
          <a:p>
            <a:pPr>
              <a:defRPr/>
            </a:pPr>
            <a:r>
              <a:rPr lang="en-US" dirty="0"/>
              <a:t>Disclaimer</a:t>
            </a:r>
          </a:p>
        </p:txBody>
      </p:sp>
      <p:sp>
        <p:nvSpPr>
          <p:cNvPr id="17411" name="Rectangle 3"/>
          <p:cNvSpPr>
            <a:spLocks noGrp="1" noChangeArrowheads="1"/>
          </p:cNvSpPr>
          <p:nvPr>
            <p:ph type="body" idx="1"/>
          </p:nvPr>
        </p:nvSpPr>
        <p:spPr>
          <a:xfrm>
            <a:off x="381000" y="1828800"/>
            <a:ext cx="7391400" cy="4343400"/>
          </a:xfrm>
        </p:spPr>
        <p:txBody>
          <a:bodyPr/>
          <a:lstStyle/>
          <a:p>
            <a:r>
              <a:rPr lang="en-US" dirty="0"/>
              <a:t>"</a:t>
            </a:r>
            <a:r>
              <a:rPr lang="en-US" i="1" dirty="0"/>
              <a:t>Any opinions or recommendations expressed in this course are those of the instructor and do not necessarily reflect the views of ATSSA or the Federal Highway Administration"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ChangeArrowheads="1"/>
          </p:cNvSpPr>
          <p:nvPr/>
        </p:nvSpPr>
        <p:spPr bwMode="auto">
          <a:xfrm>
            <a:off x="0" y="152400"/>
            <a:ext cx="9144000" cy="914400"/>
          </a:xfrm>
          <a:prstGeom prst="rect">
            <a:avLst/>
          </a:prstGeom>
          <a:noFill/>
          <a:ln w="9525">
            <a:noFill/>
            <a:miter lim="800000"/>
            <a:headEnd/>
            <a:tailEnd/>
          </a:ln>
          <a:effectLst>
            <a:outerShdw dist="35921" dir="2700000" algn="ctr" rotWithShape="0">
              <a:schemeClr val="tx2"/>
            </a:outerShdw>
          </a:effectLst>
        </p:spPr>
        <p:txBody>
          <a:bodyPr anchor="b"/>
          <a:lstStyle/>
          <a:p>
            <a:pPr algn="ctr" eaLnBrk="0" hangingPunct="0">
              <a:defRPr/>
            </a:pPr>
            <a:r>
              <a:rPr kumimoji="1" lang="en-US" sz="4400" b="1" i="1" dirty="0">
                <a:solidFill>
                  <a:srgbClr val="C00000"/>
                </a:solidFill>
                <a:latin typeface="Calibri" pitchFamily="34" charset="0"/>
              </a:rPr>
              <a:t>Disclaimer</a:t>
            </a:r>
          </a:p>
        </p:txBody>
      </p:sp>
      <p:sp>
        <p:nvSpPr>
          <p:cNvPr id="18435" name="Rectangle 3"/>
          <p:cNvSpPr>
            <a:spLocks noGrp="1" noChangeArrowheads="1"/>
          </p:cNvSpPr>
          <p:nvPr>
            <p:ph type="body" idx="1"/>
          </p:nvPr>
        </p:nvSpPr>
        <p:spPr>
          <a:xfrm>
            <a:off x="1066800" y="1981200"/>
            <a:ext cx="7162800" cy="3429000"/>
          </a:xfrm>
          <a:noFill/>
        </p:spPr>
        <p:txBody>
          <a:bodyPr/>
          <a:lstStyle/>
          <a:p>
            <a:pPr marL="0" indent="0" algn="ctr" eaLnBrk="1" hangingPunct="1">
              <a:buFontTx/>
              <a:buNone/>
            </a:pPr>
            <a:r>
              <a:rPr lang="en-US" sz="4000" i="1">
                <a:solidFill>
                  <a:srgbClr val="000000"/>
                </a:solidFill>
              </a:rPr>
              <a:t>Any specific mention of specific software and its capabilities is for </a:t>
            </a:r>
            <a:r>
              <a:rPr lang="en-US" sz="4000" b="1" i="1">
                <a:solidFill>
                  <a:srgbClr val="000000"/>
                </a:solidFill>
              </a:rPr>
              <a:t>educational purposes only </a:t>
            </a:r>
            <a:r>
              <a:rPr lang="en-US" sz="4000" i="1">
                <a:solidFill>
                  <a:srgbClr val="000000"/>
                </a:solidFill>
              </a:rPr>
              <a:t>and should not be considered either an endorsement or a slander</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About the Tools Discussed</a:t>
            </a:r>
          </a:p>
        </p:txBody>
      </p:sp>
      <p:sp>
        <p:nvSpPr>
          <p:cNvPr id="19459" name="Content Placeholder 2"/>
          <p:cNvSpPr>
            <a:spLocks noGrp="1"/>
          </p:cNvSpPr>
          <p:nvPr>
            <p:ph idx="1"/>
          </p:nvPr>
        </p:nvSpPr>
        <p:spPr>
          <a:xfrm>
            <a:off x="457200" y="1676400"/>
            <a:ext cx="6705600" cy="4648200"/>
          </a:xfrm>
        </p:spPr>
        <p:txBody>
          <a:bodyPr/>
          <a:lstStyle/>
          <a:p>
            <a:r>
              <a:rPr lang="en-US" dirty="0"/>
              <a:t>The course will highlight tools developed by the </a:t>
            </a:r>
            <a:r>
              <a:rPr lang="en-US" b="1" dirty="0"/>
              <a:t>public sector</a:t>
            </a:r>
          </a:p>
          <a:p>
            <a:r>
              <a:rPr lang="en-US" dirty="0"/>
              <a:t>Privately developed software may also be available and may be mentioned in the course for educational purposes only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7170" name="Rectangle 2"/>
          <p:cNvSpPr>
            <a:spLocks noGrp="1" noChangeArrowheads="1"/>
          </p:cNvSpPr>
          <p:nvPr>
            <p:ph type="title"/>
          </p:nvPr>
        </p:nvSpPr>
        <p:spPr/>
        <p:txBody>
          <a:bodyPr/>
          <a:lstStyle/>
          <a:p>
            <a:pPr>
              <a:defRPr/>
            </a:pPr>
            <a:r>
              <a:rPr lang="en-US" dirty="0"/>
              <a:t>Disclaimer</a:t>
            </a:r>
          </a:p>
        </p:txBody>
      </p:sp>
      <p:sp>
        <p:nvSpPr>
          <p:cNvPr id="7" name="Google Shape;89;p3">
            <a:extLst>
              <a:ext uri="{FF2B5EF4-FFF2-40B4-BE49-F238E27FC236}">
                <a16:creationId xmlns:a16="http://schemas.microsoft.com/office/drawing/2014/main" id="{DF449800-368D-265E-F0C6-EEFF1BA97912}"/>
              </a:ext>
            </a:extLst>
          </p:cNvPr>
          <p:cNvSpPr txBox="1">
            <a:spLocks/>
          </p:cNvSpPr>
          <p:nvPr/>
        </p:nvSpPr>
        <p:spPr bwMode="auto">
          <a:xfrm>
            <a:off x="342900" y="1676400"/>
            <a:ext cx="8458199" cy="4985059"/>
          </a:xfrm>
          <a:prstGeom prst="rect">
            <a:avLst/>
          </a:prstGeom>
          <a:noFill/>
          <a:ln w="9525">
            <a:noFill/>
            <a:miter lim="800000"/>
            <a:headEnd/>
            <a:tailEnd/>
          </a:ln>
        </p:spPr>
        <p:txBody>
          <a:bodyPr spcFirstLastPara="1" vert="horz" wrap="square" lIns="91425" tIns="45700" rIns="91425" bIns="45700" numCol="1" anchor="t" anchorCtr="0" compatLnSpc="1">
            <a:prstTxWarp prst="textNoShape">
              <a:avLst/>
            </a:prstTxWarp>
            <a:normAutofit fontScale="77500" lnSpcReduction="20000"/>
          </a:bodyPr>
          <a:lstStyle>
            <a:lvl1pPr marL="342900" indent="-342900" algn="l" rtl="0" eaLnBrk="0" fontAlgn="base" hangingPunct="0">
              <a:spcBef>
                <a:spcPct val="20000"/>
              </a:spcBef>
              <a:spcAft>
                <a:spcPct val="0"/>
              </a:spcAft>
              <a:buSzPct val="90000"/>
              <a:buBlip>
                <a:blip r:embed="rId3"/>
              </a:buBlip>
              <a:defRPr sz="32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SzPct val="90000"/>
              <a:buBlip>
                <a:blip r:embed="rId3"/>
              </a:buBlip>
              <a:defRPr sz="3200">
                <a:solidFill>
                  <a:schemeClr val="tx1"/>
                </a:solidFill>
                <a:latin typeface="Calibri" pitchFamily="34" charset="0"/>
              </a:defRPr>
            </a:lvl2pPr>
            <a:lvl3pPr marL="1143000" indent="-228600" algn="l" rtl="0" eaLnBrk="0" fontAlgn="base" hangingPunct="0">
              <a:spcBef>
                <a:spcPct val="20000"/>
              </a:spcBef>
              <a:spcAft>
                <a:spcPct val="0"/>
              </a:spcAft>
              <a:buSzPct val="90000"/>
              <a:buBlip>
                <a:blip r:embed="rId3"/>
              </a:buBlip>
              <a:defRPr sz="3200">
                <a:solidFill>
                  <a:schemeClr val="tx1"/>
                </a:solidFill>
                <a:latin typeface="Calibri" pitchFamily="34" charset="0"/>
              </a:defRPr>
            </a:lvl3pPr>
            <a:lvl4pPr marL="1600200" indent="-228600" algn="l" rtl="0" eaLnBrk="0" fontAlgn="base" hangingPunct="0">
              <a:spcBef>
                <a:spcPct val="20000"/>
              </a:spcBef>
              <a:spcAft>
                <a:spcPct val="0"/>
              </a:spcAft>
              <a:buSzPct val="90000"/>
              <a:buBlip>
                <a:blip r:embed="rId3"/>
              </a:buBlip>
              <a:defRPr sz="3200">
                <a:solidFill>
                  <a:schemeClr val="tx1"/>
                </a:solidFill>
                <a:latin typeface="Calibri" pitchFamily="34" charset="0"/>
              </a:defRPr>
            </a:lvl4pPr>
            <a:lvl5pPr marL="2057400" indent="-228600" algn="l" rtl="0" eaLnBrk="0" fontAlgn="base" hangingPunct="0">
              <a:spcBef>
                <a:spcPct val="20000"/>
              </a:spcBef>
              <a:spcAft>
                <a:spcPct val="0"/>
              </a:spcAft>
              <a:buSzPct val="90000"/>
              <a:buBlip>
                <a:blip r:embed="rId3"/>
              </a:buBlip>
              <a:defRPr sz="3200">
                <a:solidFill>
                  <a:schemeClr val="tx1"/>
                </a:solidFill>
                <a:latin typeface="Calibri" pitchFamily="34" charset="0"/>
              </a:defRPr>
            </a:lvl5pPr>
            <a:lvl6pPr marL="2514600" indent="-228600" algn="l" rtl="0" fontAlgn="base">
              <a:spcBef>
                <a:spcPct val="20000"/>
              </a:spcBef>
              <a:spcAft>
                <a:spcPct val="0"/>
              </a:spcAft>
              <a:buSzPct val="90000"/>
              <a:buBlip>
                <a:blip r:embed="rId3"/>
              </a:buBlip>
              <a:defRPr sz="3200">
                <a:solidFill>
                  <a:schemeClr val="tx1"/>
                </a:solidFill>
                <a:latin typeface="+mn-lt"/>
              </a:defRPr>
            </a:lvl6pPr>
            <a:lvl7pPr marL="2971800" indent="-228600" algn="l" rtl="0" fontAlgn="base">
              <a:spcBef>
                <a:spcPct val="20000"/>
              </a:spcBef>
              <a:spcAft>
                <a:spcPct val="0"/>
              </a:spcAft>
              <a:buSzPct val="90000"/>
              <a:buBlip>
                <a:blip r:embed="rId3"/>
              </a:buBlip>
              <a:defRPr sz="3200">
                <a:solidFill>
                  <a:schemeClr val="tx1"/>
                </a:solidFill>
                <a:latin typeface="+mn-lt"/>
              </a:defRPr>
            </a:lvl7pPr>
            <a:lvl8pPr marL="3429000" indent="-228600" algn="l" rtl="0" fontAlgn="base">
              <a:spcBef>
                <a:spcPct val="20000"/>
              </a:spcBef>
              <a:spcAft>
                <a:spcPct val="0"/>
              </a:spcAft>
              <a:buSzPct val="90000"/>
              <a:buBlip>
                <a:blip r:embed="rId3"/>
              </a:buBlip>
              <a:defRPr sz="3200">
                <a:solidFill>
                  <a:schemeClr val="tx1"/>
                </a:solidFill>
                <a:latin typeface="+mn-lt"/>
              </a:defRPr>
            </a:lvl8pPr>
            <a:lvl9pPr marL="3886200" indent="-228600" algn="l" rtl="0" fontAlgn="base">
              <a:spcBef>
                <a:spcPct val="20000"/>
              </a:spcBef>
              <a:spcAft>
                <a:spcPct val="0"/>
              </a:spcAft>
              <a:buSzPct val="90000"/>
              <a:buBlip>
                <a:blip r:embed="rId3"/>
              </a:buBlip>
              <a:defRPr sz="3200">
                <a:solidFill>
                  <a:schemeClr val="tx1"/>
                </a:solidFill>
                <a:latin typeface="+mn-lt"/>
              </a:defRPr>
            </a:lvl9pPr>
          </a:lstStyle>
          <a:p>
            <a:pPr marL="231775" indent="-231775">
              <a:spcBef>
                <a:spcPts val="0"/>
              </a:spcBef>
              <a:spcAft>
                <a:spcPts val="0"/>
              </a:spcAft>
              <a:buClr>
                <a:schemeClr val="dk1"/>
              </a:buClr>
              <a:buSzPct val="65000"/>
              <a:buFont typeface="Noto Sans Symbols"/>
              <a:buChar char="❑"/>
            </a:pPr>
            <a:r>
              <a:rPr lang="en-US" kern="0" dirty="0"/>
              <a:t>This material is based upon work supported by the U.S. Department of Transportation under Cooperative Agreement No. 693JJ31750002. The material was prepared by ATSSA. </a:t>
            </a:r>
          </a:p>
          <a:p>
            <a:pPr marL="231775" indent="-231775">
              <a:spcBef>
                <a:spcPts val="476"/>
              </a:spcBef>
              <a:spcAft>
                <a:spcPts val="0"/>
              </a:spcAft>
              <a:buClr>
                <a:schemeClr val="dk1"/>
              </a:buClr>
              <a:buSzPct val="65000"/>
              <a:buFont typeface="Noto Sans Symbols"/>
              <a:buChar char="❑"/>
            </a:pPr>
            <a:r>
              <a:rPr lang="en-US" kern="0" dirty="0"/>
              <a:t>Any opinions, findings and conclusions or recommendations expressed in this publication are those of the trainer and the grantee and do not necessarily reflect the view of the U.S. Department of Transportation.</a:t>
            </a:r>
          </a:p>
          <a:p>
            <a:pPr marL="231775" indent="-231775">
              <a:spcBef>
                <a:spcPts val="476"/>
              </a:spcBef>
              <a:spcAft>
                <a:spcPts val="0"/>
              </a:spcAft>
              <a:buClr>
                <a:schemeClr val="dk1"/>
              </a:buClr>
              <a:buSzPct val="65000"/>
              <a:buFont typeface="Noto Sans Symbols"/>
              <a:buChar char="❑"/>
            </a:pPr>
            <a:r>
              <a:rPr lang="en-US" kern="0" dirty="0"/>
              <a:t>This course does not constitute a national standard, specification, or regulation. The U.S. Government does not endorse products or manufacturers. Trademarks or manufacturers’ names appear in this document only because they are considered essential to the objective of the document.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Where to Obtain the Tools</a:t>
            </a:r>
          </a:p>
        </p:txBody>
      </p:sp>
      <p:sp>
        <p:nvSpPr>
          <p:cNvPr id="20483" name="Content Placeholder 2"/>
          <p:cNvSpPr>
            <a:spLocks noGrp="1"/>
          </p:cNvSpPr>
          <p:nvPr>
            <p:ph idx="1"/>
          </p:nvPr>
        </p:nvSpPr>
        <p:spPr>
          <a:xfrm>
            <a:off x="381000" y="1828800"/>
            <a:ext cx="8458200" cy="4267200"/>
          </a:xfrm>
        </p:spPr>
        <p:txBody>
          <a:bodyPr/>
          <a:lstStyle/>
          <a:p>
            <a:r>
              <a:rPr lang="en-US"/>
              <a:t>Directly from the developer or from the FHWA-designated software distribution centers:</a:t>
            </a:r>
          </a:p>
          <a:p>
            <a:pPr lvl="1"/>
            <a:r>
              <a:rPr lang="en-US" b="1"/>
              <a:t>McTrans (U of FL)</a:t>
            </a:r>
          </a:p>
          <a:p>
            <a:pPr lvl="2"/>
            <a:r>
              <a:rPr lang="en-US"/>
              <a:t>mctrans.ce.ufl.edu</a:t>
            </a:r>
          </a:p>
          <a:p>
            <a:pPr lvl="1"/>
            <a:r>
              <a:rPr lang="en-US" b="1"/>
              <a:t>PC-Trans (U of KS)</a:t>
            </a:r>
          </a:p>
          <a:p>
            <a:pPr lvl="2"/>
            <a:r>
              <a:rPr lang="en-US"/>
              <a:t>kutc.ku.edu/cgiwrap/kutc/pctrans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pPr eaLnBrk="1" hangingPunct="1">
              <a:defRPr/>
            </a:pPr>
            <a:r>
              <a:rPr lang="en-US" dirty="0"/>
              <a:t>The “Parking Lot”</a:t>
            </a:r>
          </a:p>
        </p:txBody>
      </p:sp>
      <p:sp>
        <p:nvSpPr>
          <p:cNvPr id="21507" name="Rectangle 3"/>
          <p:cNvSpPr>
            <a:spLocks noGrp="1" noChangeArrowheads="1"/>
          </p:cNvSpPr>
          <p:nvPr>
            <p:ph type="body" idx="1"/>
          </p:nvPr>
        </p:nvSpPr>
        <p:spPr>
          <a:xfrm>
            <a:off x="457200" y="1752600"/>
            <a:ext cx="4953000" cy="4267200"/>
          </a:xfrm>
        </p:spPr>
        <p:txBody>
          <a:bodyPr/>
          <a:lstStyle/>
          <a:p>
            <a:pPr eaLnBrk="1" hangingPunct="1"/>
            <a:r>
              <a:rPr lang="en-US" dirty="0"/>
              <a:t>Topics to be discussed later will be </a:t>
            </a:r>
            <a:r>
              <a:rPr lang="en-US" b="1" i="1" dirty="0">
                <a:solidFill>
                  <a:srgbClr val="000099"/>
                </a:solidFill>
              </a:rPr>
              <a:t>“parked”</a:t>
            </a:r>
            <a:r>
              <a:rPr lang="en-US" dirty="0"/>
              <a:t> for later discussion</a:t>
            </a:r>
          </a:p>
          <a:p>
            <a:pPr eaLnBrk="1" hangingPunct="1"/>
            <a:r>
              <a:rPr lang="en-US" dirty="0"/>
              <a:t>Will review at the end to make sure they were answered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Housekeeping</a:t>
            </a:r>
          </a:p>
        </p:txBody>
      </p:sp>
      <p:sp>
        <p:nvSpPr>
          <p:cNvPr id="22531" name="Content Placeholder 2"/>
          <p:cNvSpPr>
            <a:spLocks noGrp="1"/>
          </p:cNvSpPr>
          <p:nvPr>
            <p:ph idx="1"/>
          </p:nvPr>
        </p:nvSpPr>
        <p:spPr>
          <a:xfrm>
            <a:off x="685800" y="1600200"/>
            <a:ext cx="6248400" cy="4267200"/>
          </a:xfrm>
        </p:spPr>
        <p:txBody>
          <a:bodyPr/>
          <a:lstStyle/>
          <a:p>
            <a:pPr eaLnBrk="1" hangingPunct="1"/>
            <a:r>
              <a:rPr lang="en-US" dirty="0"/>
              <a:t>Cell phones off/silent</a:t>
            </a:r>
          </a:p>
          <a:p>
            <a:pPr eaLnBrk="1" hangingPunct="1"/>
            <a:r>
              <a:rPr lang="en-US" dirty="0"/>
              <a:t>No texting</a:t>
            </a:r>
          </a:p>
          <a:p>
            <a:pPr eaLnBrk="1" hangingPunct="1"/>
            <a:r>
              <a:rPr lang="en-US" dirty="0"/>
              <a:t>Restrooms</a:t>
            </a:r>
          </a:p>
          <a:p>
            <a:pPr eaLnBrk="1" hangingPunct="1"/>
            <a:r>
              <a:rPr lang="en-US" dirty="0"/>
              <a:t>Emergency exits</a:t>
            </a:r>
          </a:p>
          <a:p>
            <a:pPr eaLnBrk="1" hangingPunct="1"/>
            <a:r>
              <a:rPr lang="en-US" dirty="0"/>
              <a:t>10-min breaks about every hour</a:t>
            </a:r>
          </a:p>
          <a:p>
            <a:pPr eaLnBrk="1" hangingPunct="1"/>
            <a:r>
              <a:rPr lang="en-US" dirty="0"/>
              <a:t>Lunch arrangements</a:t>
            </a:r>
          </a:p>
          <a:p>
            <a:pPr eaLnBrk="1" hangingPunct="1"/>
            <a:r>
              <a:rPr lang="en-US" dirty="0"/>
              <a:t>Ending times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Your Instructor">
            <a:extLst>
              <a:ext uri="{FF2B5EF4-FFF2-40B4-BE49-F238E27FC236}">
                <a16:creationId xmlns:a16="http://schemas.microsoft.com/office/drawing/2014/main" id="{FF70F818-AAA6-224D-AF9C-462EF4EAEE16}"/>
              </a:ext>
            </a:extLst>
          </p:cNvPr>
          <p:cNvSpPr>
            <a:spLocks noGrp="1"/>
          </p:cNvSpPr>
          <p:nvPr>
            <p:ph type="title"/>
          </p:nvPr>
        </p:nvSpPr>
        <p:spPr>
          <a:xfrm>
            <a:off x="28575" y="22224"/>
            <a:ext cx="9144000" cy="1325563"/>
          </a:xfrm>
        </p:spPr>
        <p:txBody>
          <a:bodyPr/>
          <a:lstStyle/>
          <a:p>
            <a:r>
              <a:rPr lang="en-US" dirty="0"/>
              <a:t>Your Instructor</a:t>
            </a:r>
          </a:p>
        </p:txBody>
      </p:sp>
      <p:sp>
        <p:nvSpPr>
          <p:cNvPr id="4" name="Rounded Rectangle 3">
            <a:extLst>
              <a:ext uri="{C183D7F6-B498-43B3-948B-1728B52AA6E4}">
                <adec:decorative xmlns:adec="http://schemas.microsoft.com/office/drawing/2017/decorative" val="1"/>
              </a:ext>
            </a:extLst>
          </p:cNvPr>
          <p:cNvSpPr/>
          <p:nvPr/>
        </p:nvSpPr>
        <p:spPr bwMode="auto">
          <a:xfrm>
            <a:off x="152400" y="1371600"/>
            <a:ext cx="8839200" cy="152400"/>
          </a:xfrm>
          <a:prstGeom prst="roundRect">
            <a:avLst/>
          </a:prstGeom>
          <a:solidFill>
            <a:srgbClr val="C00000"/>
          </a:solidFill>
          <a:ln w="38100" cap="flat" cmpd="sng" algn="ctr">
            <a:solidFill>
              <a:srgbClr val="FF3617"/>
            </a:solidFill>
            <a:prstDash val="solid"/>
            <a:round/>
            <a:headEnd type="none" w="med" len="med"/>
            <a:tailEnd type="none" w="med" len="med"/>
          </a:ln>
          <a:effectLst/>
          <a:scene3d>
            <a:camera prst="orthographicFront"/>
            <a:lightRig rig="threePt" dir="t"/>
          </a:scene3d>
          <a:sp3d>
            <a:bevelT w="165100" prst="coolSlant"/>
          </a:sp3d>
        </p:spPr>
        <p:txBody>
          <a:bodyPr wrap="none" anchor="ctr"/>
          <a:lstStyle/>
          <a:p>
            <a:pPr>
              <a:defRPr/>
            </a:pPr>
            <a:endParaRPr lang="en-US" dirty="0">
              <a:latin typeface="Calibri" pitchFamily="34" charset="0"/>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7170" name="Rectangle 2"/>
          <p:cNvSpPr>
            <a:spLocks noGrp="1" noChangeArrowheads="1"/>
          </p:cNvSpPr>
          <p:nvPr>
            <p:ph type="title"/>
          </p:nvPr>
        </p:nvSpPr>
        <p:spPr/>
        <p:txBody>
          <a:bodyPr/>
          <a:lstStyle/>
          <a:p>
            <a:pPr>
              <a:defRPr/>
            </a:pPr>
            <a:r>
              <a:rPr lang="en-US" dirty="0"/>
              <a:t>About This Course</a:t>
            </a:r>
          </a:p>
        </p:txBody>
      </p:sp>
      <p:sp>
        <p:nvSpPr>
          <p:cNvPr id="5123" name="Rectangle 3"/>
          <p:cNvSpPr>
            <a:spLocks noGrp="1" noChangeArrowheads="1"/>
          </p:cNvSpPr>
          <p:nvPr>
            <p:ph type="body" idx="1"/>
          </p:nvPr>
        </p:nvSpPr>
        <p:spPr>
          <a:xfrm>
            <a:off x="533400" y="1828800"/>
            <a:ext cx="8305800" cy="2362200"/>
          </a:xfrm>
        </p:spPr>
        <p:txBody>
          <a:bodyPr/>
          <a:lstStyle/>
          <a:p>
            <a:r>
              <a:rPr lang="en-US" dirty="0"/>
              <a:t>This material is based upon work supported by the Federal Highway Administration (FHWA) under grant agreement No. </a:t>
            </a:r>
            <a:r>
              <a:rPr lang="en-US" kern="0" dirty="0"/>
              <a:t>693JJ31750002</a:t>
            </a:r>
            <a:endParaRPr lang="en-US" dirty="0"/>
          </a:p>
        </p:txBody>
      </p:sp>
      <p:pic>
        <p:nvPicPr>
          <p:cNvPr id="5124" name="Picture 4">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1524000" y="4343400"/>
            <a:ext cx="6064250" cy="1631950"/>
          </a:xfrm>
          <a:prstGeom prst="rect">
            <a:avLst/>
          </a:prstGeom>
          <a:noFill/>
          <a:ln w="38100" algn="ctr">
            <a:noFill/>
            <a:miter lim="800000"/>
            <a:headEnd/>
            <a:tailEnd/>
          </a:ln>
        </p:spPr>
      </p:pic>
    </p:spTree>
    <p:extLst>
      <p:ext uri="{BB962C8B-B14F-4D97-AF65-F5344CB8AC3E}">
        <p14:creationId xmlns:p14="http://schemas.microsoft.com/office/powerpoint/2010/main" val="25258345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body" idx="1"/>
          </p:nvPr>
        </p:nvSpPr>
        <p:spPr>
          <a:xfrm>
            <a:off x="609600" y="1676400"/>
            <a:ext cx="8001000" cy="4270375"/>
          </a:xfrm>
        </p:spPr>
        <p:txBody>
          <a:bodyPr/>
          <a:lstStyle/>
          <a:p>
            <a:pPr algn="ctr" eaLnBrk="1" hangingPunct="1">
              <a:buFontTx/>
              <a:buNone/>
              <a:defRPr/>
            </a:pPr>
            <a:r>
              <a:rPr lang="en-US" sz="5400" b="1" i="1" dirty="0">
                <a:solidFill>
                  <a:srgbClr val="C00000"/>
                </a:solidFill>
                <a:effectLst>
                  <a:outerShdw blurRad="38100" dist="38100" dir="2700000" algn="tl">
                    <a:srgbClr val="000000"/>
                  </a:outerShdw>
                </a:effectLst>
              </a:rPr>
              <a:t>A</a:t>
            </a:r>
            <a:r>
              <a:rPr lang="en-US" sz="4000" i="1" dirty="0">
                <a:effectLst>
                  <a:outerShdw blurRad="38100" dist="38100" dir="2700000" algn="tl">
                    <a:srgbClr val="FFFFFF"/>
                  </a:outerShdw>
                </a:effectLst>
              </a:rPr>
              <a:t>merican</a:t>
            </a:r>
            <a:r>
              <a:rPr lang="en-US" sz="4400" i="1" dirty="0">
                <a:effectLst>
                  <a:outerShdw blurRad="38100" dist="38100" dir="2700000" algn="tl">
                    <a:srgbClr val="FFFFFF"/>
                  </a:outerShdw>
                </a:effectLst>
              </a:rPr>
              <a:t> </a:t>
            </a:r>
            <a:r>
              <a:rPr lang="en-US" sz="5400" b="1" i="1" dirty="0">
                <a:solidFill>
                  <a:srgbClr val="C00000"/>
                </a:solidFill>
                <a:effectLst>
                  <a:outerShdw blurRad="38100" dist="38100" dir="2700000" algn="tl">
                    <a:srgbClr val="000000"/>
                  </a:outerShdw>
                </a:effectLst>
              </a:rPr>
              <a:t>T</a:t>
            </a:r>
            <a:r>
              <a:rPr lang="en-US" sz="4000" i="1" dirty="0">
                <a:effectLst>
                  <a:outerShdw blurRad="38100" dist="38100" dir="2700000" algn="tl">
                    <a:srgbClr val="FFFFFF"/>
                  </a:outerShdw>
                </a:effectLst>
              </a:rPr>
              <a:t>raffic</a:t>
            </a:r>
            <a:r>
              <a:rPr lang="en-US" sz="4400" i="1" dirty="0">
                <a:effectLst>
                  <a:outerShdw blurRad="38100" dist="38100" dir="2700000" algn="tl">
                    <a:srgbClr val="FFFFFF"/>
                  </a:outerShdw>
                </a:effectLst>
              </a:rPr>
              <a:t> </a:t>
            </a:r>
            <a:r>
              <a:rPr lang="en-US" sz="5400" b="1" i="1" dirty="0">
                <a:solidFill>
                  <a:srgbClr val="C00000"/>
                </a:solidFill>
                <a:effectLst>
                  <a:outerShdw blurRad="38100" dist="38100" dir="2700000" algn="tl">
                    <a:srgbClr val="000000"/>
                  </a:outerShdw>
                </a:effectLst>
              </a:rPr>
              <a:t>S</a:t>
            </a:r>
            <a:r>
              <a:rPr lang="en-US" sz="4000" i="1" dirty="0">
                <a:effectLst>
                  <a:outerShdw blurRad="38100" dist="38100" dir="2700000" algn="tl">
                    <a:srgbClr val="FFFFFF"/>
                  </a:outerShdw>
                </a:effectLst>
              </a:rPr>
              <a:t>afety</a:t>
            </a:r>
            <a:endParaRPr lang="en-US" sz="4400" i="1" dirty="0">
              <a:effectLst>
                <a:outerShdw blurRad="38100" dist="38100" dir="2700000" algn="tl">
                  <a:srgbClr val="FFFFFF"/>
                </a:outerShdw>
              </a:effectLst>
            </a:endParaRPr>
          </a:p>
          <a:p>
            <a:pPr algn="ctr" eaLnBrk="1" hangingPunct="1">
              <a:buFontTx/>
              <a:buNone/>
              <a:defRPr/>
            </a:pPr>
            <a:r>
              <a:rPr lang="en-US" sz="5400" b="1" i="1" dirty="0">
                <a:solidFill>
                  <a:srgbClr val="C00000"/>
                </a:solidFill>
                <a:effectLst>
                  <a:outerShdw blurRad="38100" dist="38100" dir="2700000" algn="tl">
                    <a:srgbClr val="000000"/>
                  </a:outerShdw>
                </a:effectLst>
              </a:rPr>
              <a:t>S</a:t>
            </a:r>
            <a:r>
              <a:rPr lang="en-US" sz="4000" i="1" dirty="0">
                <a:effectLst>
                  <a:outerShdw blurRad="38100" dist="38100" dir="2700000" algn="tl">
                    <a:srgbClr val="FFFFFF"/>
                  </a:outerShdw>
                </a:effectLst>
              </a:rPr>
              <a:t>ervices</a:t>
            </a:r>
            <a:r>
              <a:rPr lang="en-US" sz="4400" i="1" dirty="0">
                <a:effectLst>
                  <a:outerShdw blurRad="38100" dist="38100" dir="2700000" algn="tl">
                    <a:srgbClr val="FFFFFF"/>
                  </a:outerShdw>
                </a:effectLst>
              </a:rPr>
              <a:t> </a:t>
            </a:r>
            <a:r>
              <a:rPr lang="en-US" sz="5400" b="1" i="1" dirty="0">
                <a:solidFill>
                  <a:srgbClr val="C00000"/>
                </a:solidFill>
                <a:effectLst>
                  <a:outerShdw blurRad="38100" dist="38100" dir="2700000" algn="tl">
                    <a:srgbClr val="000000"/>
                  </a:outerShdw>
                </a:effectLst>
              </a:rPr>
              <a:t>A</a:t>
            </a:r>
            <a:r>
              <a:rPr lang="en-US" sz="4000" i="1" dirty="0">
                <a:effectLst>
                  <a:outerShdw blurRad="38100" dist="38100" dir="2700000" algn="tl">
                    <a:srgbClr val="FFFFFF"/>
                  </a:outerShdw>
                </a:effectLst>
              </a:rPr>
              <a:t>ssociation</a:t>
            </a:r>
            <a:endParaRPr lang="en-US" sz="6000" i="1" dirty="0">
              <a:effectLst>
                <a:outerShdw blurRad="38100" dist="38100" dir="2700000" algn="tl">
                  <a:srgbClr val="FFFFFF"/>
                </a:outerShdw>
              </a:effectLst>
            </a:endParaRPr>
          </a:p>
        </p:txBody>
      </p:sp>
      <p:sp>
        <p:nvSpPr>
          <p:cNvPr id="133124" name="Rectangle 4"/>
          <p:cNvSpPr>
            <a:spLocks noGrp="1" noChangeArrowheads="1"/>
          </p:cNvSpPr>
          <p:nvPr>
            <p:ph type="title"/>
          </p:nvPr>
        </p:nvSpPr>
        <p:spPr>
          <a:xfrm>
            <a:off x="0" y="76200"/>
            <a:ext cx="9067800" cy="1295400"/>
          </a:xfrm>
        </p:spPr>
        <p:txBody>
          <a:bodyPr/>
          <a:lstStyle/>
          <a:p>
            <a:pPr eaLnBrk="1" hangingPunct="1">
              <a:defRPr/>
            </a:pPr>
            <a:r>
              <a:rPr lang="en-US" dirty="0"/>
              <a:t>Developed &amp; Presented by</a:t>
            </a:r>
          </a:p>
        </p:txBody>
      </p:sp>
      <p:pic>
        <p:nvPicPr>
          <p:cNvPr id="2" name="Picture 1" descr="ATSSA logo showing a cone within the A and safer roads save lives">
            <a:extLst>
              <a:ext uri="{FF2B5EF4-FFF2-40B4-BE49-F238E27FC236}">
                <a16:creationId xmlns:a16="http://schemas.microsoft.com/office/drawing/2014/main" id="{DCE2CCDB-73A2-00C2-5543-BC3888821E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11481" y="4104167"/>
            <a:ext cx="3521037" cy="1066800"/>
          </a:xfrm>
          <a:prstGeom prst="rect">
            <a:avLst/>
          </a:prstGeom>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Course Goal</a:t>
            </a:r>
          </a:p>
        </p:txBody>
      </p:sp>
      <p:sp>
        <p:nvSpPr>
          <p:cNvPr id="7171" name="Content Placeholder 2"/>
          <p:cNvSpPr>
            <a:spLocks noGrp="1"/>
          </p:cNvSpPr>
          <p:nvPr>
            <p:ph idx="1"/>
          </p:nvPr>
        </p:nvSpPr>
        <p:spPr>
          <a:xfrm>
            <a:off x="304800" y="1676400"/>
            <a:ext cx="8077200" cy="4267200"/>
          </a:xfrm>
        </p:spPr>
        <p:txBody>
          <a:bodyPr/>
          <a:lstStyle/>
          <a:p>
            <a:r>
              <a:rPr lang="en-US" dirty="0"/>
              <a:t>To enable participants to understand how to use traffic impact analyses to assess and evaluate the</a:t>
            </a:r>
            <a:r>
              <a:rPr lang="en-US" b="1" dirty="0"/>
              <a:t> safety and mobility of highway work zones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0" y="0"/>
            <a:ext cx="9220200" cy="1295400"/>
          </a:xfrm>
        </p:spPr>
        <p:txBody>
          <a:bodyPr/>
          <a:lstStyle/>
          <a:p>
            <a:pPr eaLnBrk="1" hangingPunct="1">
              <a:defRPr/>
            </a:pPr>
            <a:r>
              <a:rPr lang="en-US" dirty="0"/>
              <a:t>Course Objectives</a:t>
            </a:r>
          </a:p>
        </p:txBody>
      </p:sp>
      <p:sp>
        <p:nvSpPr>
          <p:cNvPr id="151555" name="Rectangle 3"/>
          <p:cNvSpPr>
            <a:spLocks noGrp="1" noChangeArrowheads="1"/>
          </p:cNvSpPr>
          <p:nvPr>
            <p:ph type="body" idx="1"/>
          </p:nvPr>
        </p:nvSpPr>
        <p:spPr>
          <a:xfrm>
            <a:off x="304800" y="1676400"/>
            <a:ext cx="8534400" cy="4343400"/>
          </a:xfrm>
        </p:spPr>
        <p:txBody>
          <a:bodyPr/>
          <a:lstStyle/>
          <a:p>
            <a:r>
              <a:rPr lang="en-US"/>
              <a:t>To provide guidance to agencies and/or individuals considering work zone traffic impact analysis</a:t>
            </a:r>
          </a:p>
          <a:p>
            <a:r>
              <a:rPr lang="en-US"/>
              <a:t>To provide a broad, fundamental understanding of how analytical tools can be used to support work zone traffic impact analysis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1555">
                                            <p:txEl>
                                              <p:pRg st="0" end="0"/>
                                            </p:txEl>
                                          </p:spTgt>
                                        </p:tgtEl>
                                        <p:attrNameLst>
                                          <p:attrName>style.visibility</p:attrName>
                                        </p:attrNameLst>
                                      </p:cBhvr>
                                      <p:to>
                                        <p:strVal val="visible"/>
                                      </p:to>
                                    </p:set>
                                    <p:anim calcmode="lin" valueType="num">
                                      <p:cBhvr additive="base">
                                        <p:cTn id="7" dur="500" fill="hold"/>
                                        <p:tgtEl>
                                          <p:spTgt spid="1515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15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1555">
                                            <p:txEl>
                                              <p:pRg st="1" end="1"/>
                                            </p:txEl>
                                          </p:spTgt>
                                        </p:tgtEl>
                                        <p:attrNameLst>
                                          <p:attrName>style.visibility</p:attrName>
                                        </p:attrNameLst>
                                      </p:cBhvr>
                                      <p:to>
                                        <p:strVal val="visible"/>
                                      </p:to>
                                    </p:set>
                                    <p:anim calcmode="lin" valueType="num">
                                      <p:cBhvr additive="base">
                                        <p:cTn id="13" dur="500" fill="hold"/>
                                        <p:tgtEl>
                                          <p:spTgt spid="15155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155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0" y="0"/>
            <a:ext cx="9220200" cy="1295400"/>
          </a:xfrm>
        </p:spPr>
        <p:txBody>
          <a:bodyPr/>
          <a:lstStyle/>
          <a:p>
            <a:pPr eaLnBrk="1" hangingPunct="1">
              <a:defRPr/>
            </a:pPr>
            <a:r>
              <a:rPr lang="en-US" dirty="0"/>
              <a:t>Course Objectives (cont.)</a:t>
            </a:r>
          </a:p>
        </p:txBody>
      </p:sp>
      <p:sp>
        <p:nvSpPr>
          <p:cNvPr id="151555" name="Rectangle 3"/>
          <p:cNvSpPr>
            <a:spLocks noGrp="1" noChangeArrowheads="1"/>
          </p:cNvSpPr>
          <p:nvPr>
            <p:ph type="body" idx="1"/>
          </p:nvPr>
        </p:nvSpPr>
        <p:spPr>
          <a:xfrm>
            <a:off x="304800" y="1905000"/>
            <a:ext cx="6096000" cy="4343400"/>
          </a:xfrm>
        </p:spPr>
        <p:txBody>
          <a:bodyPr/>
          <a:lstStyle/>
          <a:p>
            <a:r>
              <a:rPr lang="en-US" dirty="0"/>
              <a:t>To list and discuss some available </a:t>
            </a:r>
            <a:r>
              <a:rPr lang="en-US" b="1" dirty="0"/>
              <a:t>tools</a:t>
            </a:r>
            <a:r>
              <a:rPr lang="en-US" dirty="0"/>
              <a:t> for work zone impact analysis</a:t>
            </a:r>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1555">
                                            <p:txEl>
                                              <p:pRg st="0" end="0"/>
                                            </p:txEl>
                                          </p:spTgt>
                                        </p:tgtEl>
                                        <p:attrNameLst>
                                          <p:attrName>style.visibility</p:attrName>
                                        </p:attrNameLst>
                                      </p:cBhvr>
                                      <p:to>
                                        <p:strVal val="visible"/>
                                      </p:to>
                                    </p:set>
                                    <p:anim calcmode="lin" valueType="num">
                                      <p:cBhvr additive="base">
                                        <p:cTn id="7" dur="500" fill="hold"/>
                                        <p:tgtEl>
                                          <p:spTgt spid="1515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155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This Course:</a:t>
            </a:r>
          </a:p>
        </p:txBody>
      </p:sp>
      <p:sp>
        <p:nvSpPr>
          <p:cNvPr id="10243" name="Content Placeholder 2"/>
          <p:cNvSpPr>
            <a:spLocks noGrp="1"/>
          </p:cNvSpPr>
          <p:nvPr>
            <p:ph idx="1"/>
          </p:nvPr>
        </p:nvSpPr>
        <p:spPr>
          <a:xfrm>
            <a:off x="381000" y="1676400"/>
            <a:ext cx="7239000" cy="4267200"/>
          </a:xfrm>
        </p:spPr>
        <p:txBody>
          <a:bodyPr/>
          <a:lstStyle/>
          <a:p>
            <a:r>
              <a:rPr lang="en-US" dirty="0"/>
              <a:t>Discusses the classes of </a:t>
            </a:r>
            <a:r>
              <a:rPr lang="en-US" b="1" dirty="0"/>
              <a:t>analytical tools </a:t>
            </a:r>
            <a:r>
              <a:rPr lang="en-US" dirty="0"/>
              <a:t>available to support work zone analyses</a:t>
            </a:r>
          </a:p>
          <a:p>
            <a:pPr lvl="1"/>
            <a:r>
              <a:rPr lang="en-US" dirty="0"/>
              <a:t>Strengths</a:t>
            </a:r>
          </a:p>
          <a:p>
            <a:pPr lvl="1"/>
            <a:r>
              <a:rPr lang="en-US" dirty="0"/>
              <a:t>Weaknesses</a:t>
            </a:r>
          </a:p>
          <a:p>
            <a:pPr lvl="1"/>
            <a:r>
              <a:rPr lang="en-US" dirty="0"/>
              <a:t>Level of detail</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72079BA6-EF76-4093-9C06-53117498AA97}"/>
</file>

<file path=customXml/itemProps2.xml><?xml version="1.0" encoding="utf-8"?>
<ds:datastoreItem xmlns:ds="http://schemas.openxmlformats.org/officeDocument/2006/customXml" ds:itemID="{F8BB3B7F-853F-42D5-BB93-E7B012B27602}"/>
</file>

<file path=customXml/itemProps3.xml><?xml version="1.0" encoding="utf-8"?>
<ds:datastoreItem xmlns:ds="http://schemas.openxmlformats.org/officeDocument/2006/customXml" ds:itemID="{355EE157-4B22-40E5-857F-42AC149CAF97}"/>
</file>

<file path=docProps/app.xml><?xml version="1.0" encoding="utf-8"?>
<Properties xmlns="http://schemas.openxmlformats.org/officeDocument/2006/extended-properties" xmlns:vt="http://schemas.openxmlformats.org/officeDocument/2006/docPropsVTypes">
  <TotalTime>10457</TotalTime>
  <Words>2221</Words>
  <Application>Microsoft Office PowerPoint</Application>
  <PresentationFormat>On-screen Show (4:3)</PresentationFormat>
  <Paragraphs>271</Paragraphs>
  <Slides>22</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Monotype Sorts</vt:lpstr>
      <vt:lpstr>Noto Sans Symbols</vt:lpstr>
      <vt:lpstr>Verdana</vt:lpstr>
      <vt:lpstr>Wingdings</vt:lpstr>
      <vt:lpstr>Default Design</vt:lpstr>
      <vt:lpstr>Work Zone Traffic Impact Analysis</vt:lpstr>
      <vt:lpstr>Disclaimer</vt:lpstr>
      <vt:lpstr>Your Instructor</vt:lpstr>
      <vt:lpstr>About This Course</vt:lpstr>
      <vt:lpstr>Developed &amp; Presented by</vt:lpstr>
      <vt:lpstr>Course Goal</vt:lpstr>
      <vt:lpstr>Course Objectives</vt:lpstr>
      <vt:lpstr>Course Objectives (cont.)</vt:lpstr>
      <vt:lpstr>This Course:</vt:lpstr>
      <vt:lpstr>This Course..</vt:lpstr>
      <vt:lpstr>Intended Audience</vt:lpstr>
      <vt:lpstr>Introductions</vt:lpstr>
      <vt:lpstr>About the Instructor</vt:lpstr>
      <vt:lpstr>Course Materials</vt:lpstr>
      <vt:lpstr>Course Modules</vt:lpstr>
      <vt:lpstr>Exam</vt:lpstr>
      <vt:lpstr>Disclaimer</vt:lpstr>
      <vt:lpstr>PowerPoint Presentation</vt:lpstr>
      <vt:lpstr>About the Tools Discussed</vt:lpstr>
      <vt:lpstr>Where to Obtain the Tools</vt:lpstr>
      <vt:lpstr>The “Parking Lot”</vt:lpstr>
      <vt:lpstr>Housekeeping</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TCS Course</dc:title>
  <dc:subject>Introduction</dc:subject>
  <dc:creator>Juan M Morales</dc:creator>
  <dc:description>JM Morales &amp; Associates, 703-471-7031, jmmassoc@aol.com, www.jmmassoc.com</dc:description>
  <cp:lastModifiedBy>Tim Luttrell</cp:lastModifiedBy>
  <cp:revision>237</cp:revision>
  <dcterms:created xsi:type="dcterms:W3CDTF">2003-08-18T20:36:41Z</dcterms:created>
  <dcterms:modified xsi:type="dcterms:W3CDTF">2025-04-09T15:45:09Z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